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9" r:id="rId9"/>
    <p:sldId id="264" r:id="rId10"/>
    <p:sldId id="310" r:id="rId11"/>
    <p:sldId id="320" r:id="rId12"/>
    <p:sldId id="321" r:id="rId13"/>
    <p:sldId id="268" r:id="rId14"/>
    <p:sldId id="311" r:id="rId15"/>
    <p:sldId id="270" r:id="rId16"/>
    <p:sldId id="312" r:id="rId17"/>
    <p:sldId id="305" r:id="rId18"/>
    <p:sldId id="306" r:id="rId19"/>
    <p:sldId id="307" r:id="rId20"/>
    <p:sldId id="308" r:id="rId21"/>
    <p:sldId id="313" r:id="rId22"/>
    <p:sldId id="275" r:id="rId23"/>
    <p:sldId id="314" r:id="rId24"/>
    <p:sldId id="294" r:id="rId25"/>
    <p:sldId id="322" r:id="rId26"/>
    <p:sldId id="323" r:id="rId27"/>
    <p:sldId id="301" r:id="rId28"/>
    <p:sldId id="302" r:id="rId29"/>
  </p:sldIdLst>
  <p:sldSz cx="6858000" cy="9906000" type="A4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pos="504">
          <p15:clr>
            <a:srgbClr val="A4A3A4"/>
          </p15:clr>
        </p15:guide>
        <p15:guide id="2" orient="horz" pos="6023">
          <p15:clr>
            <a:srgbClr val="A4A3A4"/>
          </p15:clr>
        </p15:guide>
        <p15:guide id="3" pos="4020" userDrawn="1">
          <p15:clr>
            <a:srgbClr val="A4A3A4"/>
          </p15:clr>
        </p15:guide>
        <p15:guide id="4" orient="horz" pos="330">
          <p15:clr>
            <a:srgbClr val="A4A3A4"/>
          </p15:clr>
        </p15:guide>
        <p15:guide id="5" orient="horz" pos="4027" userDrawn="1">
          <p15:clr>
            <a:srgbClr val="A4A3A4"/>
          </p15:clr>
        </p15:guide>
        <p15:guide id="6" orient="horz" pos="648" userDrawn="1">
          <p15:clr>
            <a:srgbClr val="A4A3A4"/>
          </p15:clr>
        </p15:guide>
        <p15:guide id="7" orient="horz" pos="943" userDrawn="1">
          <p15:clr>
            <a:srgbClr val="A4A3A4"/>
          </p15:clr>
        </p15:guide>
        <p15:guide id="8" orient="horz" pos="2848" userDrawn="1">
          <p15:clr>
            <a:srgbClr val="A4A3A4"/>
          </p15:clr>
        </p15:guide>
        <p15:guide id="10" orient="horz" pos="2031" userDrawn="1">
          <p15:clr>
            <a:srgbClr val="A4A3A4"/>
          </p15:clr>
        </p15:guide>
        <p15:guide id="11" orient="horz" pos="466" userDrawn="1">
          <p15:clr>
            <a:srgbClr val="A4A3A4"/>
          </p15:clr>
        </p15:guide>
        <p15:guide id="12" orient="horz" pos="3256" userDrawn="1">
          <p15:clr>
            <a:srgbClr val="A4A3A4"/>
          </p15:clr>
        </p15:guide>
        <p15:guide id="13" orient="horz" pos="3369" userDrawn="1">
          <p15:clr>
            <a:srgbClr val="A4A3A4"/>
          </p15:clr>
        </p15:guide>
        <p15:guide id="14" orient="horz" pos="5705" userDrawn="1">
          <p15:clr>
            <a:srgbClr val="A4A3A4"/>
          </p15:clr>
        </p15:guide>
        <p15:guide id="15" orient="horz" pos="3710" userDrawn="1">
          <p15:clr>
            <a:srgbClr val="A4A3A4"/>
          </p15:clr>
        </p15:guide>
        <p15:guide id="16" orient="horz" pos="1260" userDrawn="1">
          <p15:clr>
            <a:srgbClr val="A4A3A4"/>
          </p15:clr>
        </p15:guide>
        <p15:guide id="17" orient="horz" pos="4594" userDrawn="1">
          <p15:clr>
            <a:srgbClr val="A4A3A4"/>
          </p15:clr>
        </p15:guide>
        <p15:guide id="18" pos="2205" userDrawn="1">
          <p15:clr>
            <a:srgbClr val="A4A3A4"/>
          </p15:clr>
        </p15:guide>
        <p15:guide id="19" orient="horz" pos="37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hOchBEFEHeG0yTE6uPgrPT80Gl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0"/>
    <a:srgbClr val="FFCC00"/>
    <a:srgbClr val="000000"/>
    <a:srgbClr val="FFC000"/>
    <a:srgbClr val="2B2A29"/>
    <a:srgbClr val="DADADA"/>
    <a:srgbClr val="EAEAE9"/>
    <a:srgbClr val="D9D9D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B143C5-7B70-4071-B42D-673253E705D9}">
  <a:tblStyle styleId="{9EB143C5-7B70-4071-B42D-673253E705D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9" autoAdjust="0"/>
    <p:restoredTop sz="96395" autoAdjust="0"/>
  </p:normalViewPr>
  <p:slideViewPr>
    <p:cSldViewPr snapToGrid="0">
      <p:cViewPr>
        <p:scale>
          <a:sx n="88" d="100"/>
          <a:sy n="88" d="100"/>
        </p:scale>
        <p:origin x="-1968" y="86"/>
      </p:cViewPr>
      <p:guideLst>
        <p:guide orient="horz" pos="6023"/>
        <p:guide orient="horz" pos="330"/>
        <p:guide orient="horz" pos="4027"/>
        <p:guide orient="horz" pos="648"/>
        <p:guide orient="horz" pos="943"/>
        <p:guide orient="horz" pos="2848"/>
        <p:guide orient="horz" pos="2031"/>
        <p:guide orient="horz" pos="466"/>
        <p:guide orient="horz" pos="3256"/>
        <p:guide orient="horz" pos="3369"/>
        <p:guide orient="horz" pos="5705"/>
        <p:guide orient="horz" pos="3710"/>
        <p:guide orient="horz" pos="1260"/>
        <p:guide orient="horz" pos="4594"/>
        <p:guide orient="horz" pos="376"/>
        <p:guide pos="504"/>
        <p:guide pos="4020"/>
        <p:guide pos="22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798" y="1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1543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5057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135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760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86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2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0503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3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29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648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5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848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760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515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0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821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544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659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9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6166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9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351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9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8897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6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403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47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3499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43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84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734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45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11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9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14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9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4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9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0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0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1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3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6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56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44ZrzsCOEIo (1).jpg">
            <a:extLst>
              <a:ext uri="{FF2B5EF4-FFF2-40B4-BE49-F238E27FC236}">
                <a16:creationId xmlns="" xmlns:a16="http://schemas.microsoft.com/office/drawing/2014/main" id="{AE7B1D8E-1FA8-4928-8030-52CFF92CDF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4259" y="430099"/>
            <a:ext cx="1267933" cy="1244840"/>
          </a:xfrm>
          <a:prstGeom prst="rect">
            <a:avLst/>
          </a:prstGeom>
        </p:spPr>
      </p:pic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80467" y="3827764"/>
            <a:ext cx="5255506" cy="166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3600"/>
              <a:buFont typeface="Arial"/>
              <a:buNone/>
            </a:pPr>
            <a:r>
              <a:rPr lang="ru-RU" sz="3200" b="0" i="0" u="none" strike="noStrike" cap="none" dirty="0">
                <a:solidFill>
                  <a:srgbClr val="3D3D3C"/>
                </a:solidFill>
                <a:latin typeface="+mn-lt"/>
                <a:ea typeface="Arial"/>
                <a:cs typeface="Arial"/>
                <a:sym typeface="Arial"/>
              </a:rPr>
              <a:t>Гаврилов-Ямского</a:t>
            </a:r>
            <a:br>
              <a:rPr lang="ru-RU" sz="3200" b="0" i="0" u="none" strike="noStrike" cap="none" dirty="0">
                <a:solidFill>
                  <a:srgbClr val="3D3D3C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ru-RU" sz="3200" b="0" i="0" u="none" strike="noStrike" cap="none" dirty="0">
                <a:solidFill>
                  <a:srgbClr val="3D3D3C"/>
                </a:solidFill>
                <a:latin typeface="+mn-lt"/>
                <a:ea typeface="Arial"/>
                <a:cs typeface="Arial"/>
                <a:sym typeface="Arial"/>
              </a:rPr>
              <a:t>муниципального района</a:t>
            </a:r>
            <a:endParaRPr sz="4400" dirty="0">
              <a:latin typeface="+mn-lt"/>
            </a:endParaRPr>
          </a:p>
        </p:txBody>
      </p:sp>
      <p:sp>
        <p:nvSpPr>
          <p:cNvPr id="89" name="Google Shape;89;p1"/>
          <p:cNvSpPr/>
          <p:nvPr/>
        </p:nvSpPr>
        <p:spPr>
          <a:xfrm rot="2700000">
            <a:off x="5105978" y="715203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2700000">
            <a:off x="3755432" y="715203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2700000">
            <a:off x="6456524" y="715203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2700000">
            <a:off x="2399130" y="714593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2700000">
            <a:off x="1048584" y="714593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2700000">
            <a:off x="-316571" y="714288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2700000">
            <a:off x="5105978" y="848105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 rot="2700000">
            <a:off x="3755432" y="848105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 rot="2700000">
            <a:off x="5105978" y="978644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 rot="2700000">
            <a:off x="3755432" y="978644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 rot="2700000">
            <a:off x="6456524" y="848105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 rot="2700000">
            <a:off x="6456524" y="978644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 rot="2700000">
            <a:off x="2399130" y="847495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 rot="2700000">
            <a:off x="1048584" y="847495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 rot="2700000">
            <a:off x="2399130" y="978034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 rot="2700000">
            <a:off x="1048584" y="978034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 rot="2700000">
            <a:off x="-316571" y="847190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 rot="2700000">
            <a:off x="-316571" y="977729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 rot="2700000">
            <a:off x="4411280" y="650171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 rot="2700000">
            <a:off x="5761826" y="650171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 rot="2700000">
            <a:off x="1704432" y="649561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 rot="2700000">
            <a:off x="3054978" y="649561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 rot="2700000">
            <a:off x="339277" y="649256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 rot="2700000">
            <a:off x="4411280" y="9136122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 rot="2700000">
            <a:off x="5761826" y="9136122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 rot="2700000">
            <a:off x="4417036" y="7838183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/>
          <p:nvPr/>
        </p:nvSpPr>
        <p:spPr>
          <a:xfrm rot="2700000">
            <a:off x="5767582" y="7838183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 rot="2700000">
            <a:off x="1704432" y="9130022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/>
          <p:nvPr/>
        </p:nvSpPr>
        <p:spPr>
          <a:xfrm rot="2700000">
            <a:off x="3054978" y="9130022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/>
          <p:nvPr/>
        </p:nvSpPr>
        <p:spPr>
          <a:xfrm rot="2700000">
            <a:off x="1710188" y="7832083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 rot="2700000">
            <a:off x="3060734" y="7832083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/>
          <p:nvPr/>
        </p:nvSpPr>
        <p:spPr>
          <a:xfrm rot="2700000">
            <a:off x="339277" y="9126972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 rot="2700000">
            <a:off x="345033" y="7829033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589209" y="1474458"/>
            <a:ext cx="5679583" cy="209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800"/>
              <a:buFont typeface="Arial"/>
              <a:buNone/>
            </a:pPr>
            <a:r>
              <a:rPr lang="ru-RU" sz="4400" b="1" i="0" u="none" strike="noStrike" cap="none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Инвестиционный профиль</a:t>
            </a:r>
            <a:endParaRPr sz="4000" b="0" i="0" u="none" strike="noStrike" cap="none" dirty="0">
              <a:solidFill>
                <a:srgbClr val="3D3D3C"/>
              </a:solidFill>
              <a:latin typeface="Montserrat Bold" pitchFamily="2" charset="-52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2591717" y="9273962"/>
            <a:ext cx="1674566" cy="503828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tx1"/>
                </a:solidFill>
                <a:latin typeface="+mn-lt"/>
                <a:sym typeface="Arial"/>
              </a:rPr>
              <a:t>2024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tx1"/>
                </a:solidFill>
                <a:latin typeface="+mn-lt"/>
                <a:sym typeface="Arial"/>
              </a:rPr>
              <a:t>год</a:t>
            </a:r>
            <a:endParaRPr sz="1400" b="0" i="0" u="none" strike="noStrike" cap="none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B6E4057B-D9A7-455C-895C-1E6F695BE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81" y="596444"/>
            <a:ext cx="1995269" cy="901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870097"/>
            <a:ext cx="45108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Развитие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туризма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="" xmlns:a16="http://schemas.microsoft.com/office/drawing/2014/main" id="{8AE2AF2A-EA81-4F07-845C-D86925705A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1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1"/>
          <p:cNvSpPr/>
          <p:nvPr/>
        </p:nvSpPr>
        <p:spPr>
          <a:xfrm>
            <a:off x="2380474" y="6986733"/>
            <a:ext cx="443947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+mn-lt"/>
              </a:rPr>
              <a:t>туристический поток за 2023 год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97E0FB00-D440-443E-9895-5BE1C6586B2E}"/>
              </a:ext>
            </a:extLst>
          </p:cNvPr>
          <p:cNvGrpSpPr/>
          <p:nvPr/>
        </p:nvGrpSpPr>
        <p:grpSpPr>
          <a:xfrm>
            <a:off x="743645" y="1298468"/>
            <a:ext cx="752528" cy="833524"/>
            <a:chOff x="743645" y="1294706"/>
            <a:chExt cx="752528" cy="833524"/>
          </a:xfrm>
        </p:grpSpPr>
        <p:cxnSp>
          <p:nvCxnSpPr>
            <p:cNvPr id="447" name="Google Shape;447;p11"/>
            <p:cNvCxnSpPr>
              <a:cxnSpLocks/>
            </p:cNvCxnSpPr>
            <p:nvPr/>
          </p:nvCxnSpPr>
          <p:spPr>
            <a:xfrm flipH="1">
              <a:off x="1490940" y="1294706"/>
              <a:ext cx="5233" cy="833524"/>
            </a:xfrm>
            <a:prstGeom prst="straightConnector1">
              <a:avLst/>
            </a:prstGeom>
            <a:noFill/>
            <a:ln w="381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3" name="Рисунок 2" descr="Банк со сплошной заливкой">
              <a:extLst>
                <a:ext uri="{FF2B5EF4-FFF2-40B4-BE49-F238E27FC236}">
                  <a16:creationId xmlns="" xmlns:a16="http://schemas.microsoft.com/office/drawing/2014/main" id="{54916334-7934-488C-890A-C5FF56BFB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3645" y="1399194"/>
              <a:ext cx="624548" cy="624548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B6FC7C90-3645-46F7-92FF-B1547266FB0D}"/>
              </a:ext>
            </a:extLst>
          </p:cNvPr>
          <p:cNvGrpSpPr/>
          <p:nvPr/>
        </p:nvGrpSpPr>
        <p:grpSpPr>
          <a:xfrm>
            <a:off x="768654" y="2328082"/>
            <a:ext cx="5269849" cy="649363"/>
            <a:chOff x="768654" y="2328082"/>
            <a:chExt cx="5269849" cy="649363"/>
          </a:xfrm>
        </p:grpSpPr>
        <p:cxnSp>
          <p:nvCxnSpPr>
            <p:cNvPr id="483" name="Google Shape;483;p11"/>
            <p:cNvCxnSpPr>
              <a:cxnSpLocks/>
            </p:cNvCxnSpPr>
            <p:nvPr/>
          </p:nvCxnSpPr>
          <p:spPr>
            <a:xfrm>
              <a:off x="1490940" y="2328082"/>
              <a:ext cx="0" cy="649363"/>
            </a:xfrm>
            <a:prstGeom prst="straightConnector1">
              <a:avLst/>
            </a:prstGeom>
            <a:noFill/>
            <a:ln w="381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84" name="Google Shape;484;p11"/>
            <p:cNvSpPr/>
            <p:nvPr/>
          </p:nvSpPr>
          <p:spPr>
            <a:xfrm>
              <a:off x="1599030" y="2421951"/>
              <a:ext cx="443947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Историческая, культурная и социальная самобытность</a:t>
              </a:r>
            </a:p>
          </p:txBody>
        </p:sp>
        <p:pic>
          <p:nvPicPr>
            <p:cNvPr id="5" name="Рисунок 4" descr="Лиственное дерево со сплошной заливкой">
              <a:extLst>
                <a:ext uri="{FF2B5EF4-FFF2-40B4-BE49-F238E27FC236}">
                  <a16:creationId xmlns="" xmlns:a16="http://schemas.microsoft.com/office/drawing/2014/main" id="{E835ED30-CEF1-4445-A621-4D1025B6F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8654" y="2340489"/>
              <a:ext cx="556737" cy="624548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DA401822-3CE1-4960-BC1F-5D14A71C9693}"/>
              </a:ext>
            </a:extLst>
          </p:cNvPr>
          <p:cNvGrpSpPr/>
          <p:nvPr/>
        </p:nvGrpSpPr>
        <p:grpSpPr>
          <a:xfrm>
            <a:off x="857288" y="512048"/>
            <a:ext cx="5640444" cy="679846"/>
            <a:chOff x="857288" y="512048"/>
            <a:chExt cx="5640444" cy="679846"/>
          </a:xfrm>
        </p:grpSpPr>
        <p:sp>
          <p:nvSpPr>
            <p:cNvPr id="443" name="Google Shape;443;p11"/>
            <p:cNvSpPr/>
            <p:nvPr/>
          </p:nvSpPr>
          <p:spPr>
            <a:xfrm>
              <a:off x="1599029" y="514826"/>
              <a:ext cx="4898703" cy="677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  <a:sym typeface="Arial"/>
                </a:rPr>
                <a:t>Хорошая транспортная доступность, беспрепятственное посещение территории,  близость к туристическому маршруту  </a:t>
              </a:r>
              <a:r>
                <a:rPr lang="ru-RU" b="1" dirty="0">
                  <a:solidFill>
                    <a:srgbClr val="FFCB00"/>
                  </a:solidFill>
                  <a:latin typeface="Montserrat SemiBold" pitchFamily="2" charset="-52"/>
                </a:rPr>
                <a:t>«Золотое кольцо России»</a:t>
              </a:r>
              <a:endParaRPr lang="ru-RU" sz="2000" b="1" dirty="0">
                <a:solidFill>
                  <a:srgbClr val="FFCB00"/>
                </a:solidFill>
                <a:latin typeface="Montserrat SemiBold" pitchFamily="2" charset="-52"/>
              </a:endParaRPr>
            </a:p>
          </p:txBody>
        </p:sp>
        <p:cxnSp>
          <p:nvCxnSpPr>
            <p:cNvPr id="445" name="Google Shape;445;p11"/>
            <p:cNvCxnSpPr>
              <a:cxnSpLocks/>
            </p:cNvCxnSpPr>
            <p:nvPr/>
          </p:nvCxnSpPr>
          <p:spPr>
            <a:xfrm>
              <a:off x="1490940" y="512048"/>
              <a:ext cx="0" cy="590330"/>
            </a:xfrm>
            <a:prstGeom prst="straightConnector1">
              <a:avLst/>
            </a:prstGeom>
            <a:noFill/>
            <a:ln w="381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59092D2D-12AA-4156-8F7C-BCC62D89E030}"/>
                </a:ext>
              </a:extLst>
            </p:cNvPr>
            <p:cNvSpPr/>
            <p:nvPr/>
          </p:nvSpPr>
          <p:spPr>
            <a:xfrm>
              <a:off x="857288" y="558201"/>
              <a:ext cx="397262" cy="498025"/>
            </a:xfrm>
            <a:custGeom>
              <a:avLst/>
              <a:gdLst>
                <a:gd name="connsiteX0" fmla="*/ 0 w 533400"/>
                <a:gd name="connsiteY0" fmla="*/ 314603 h 544980"/>
                <a:gd name="connsiteX1" fmla="*/ 85725 w 533400"/>
                <a:gd name="connsiteY1" fmla="*/ 524153 h 544980"/>
                <a:gd name="connsiteX2" fmla="*/ 381000 w 533400"/>
                <a:gd name="connsiteY2" fmla="*/ 505103 h 544980"/>
                <a:gd name="connsiteX3" fmla="*/ 257175 w 533400"/>
                <a:gd name="connsiteY3" fmla="*/ 238403 h 544980"/>
                <a:gd name="connsiteX4" fmla="*/ 333375 w 533400"/>
                <a:gd name="connsiteY4" fmla="*/ 278 h 544980"/>
                <a:gd name="connsiteX5" fmla="*/ 533400 w 533400"/>
                <a:gd name="connsiteY5" fmla="*/ 200303 h 544980"/>
                <a:gd name="connsiteX0" fmla="*/ 0 w 533400"/>
                <a:gd name="connsiteY0" fmla="*/ 324169 h 554546"/>
                <a:gd name="connsiteX1" fmla="*/ 85725 w 533400"/>
                <a:gd name="connsiteY1" fmla="*/ 533719 h 554546"/>
                <a:gd name="connsiteX2" fmla="*/ 381000 w 533400"/>
                <a:gd name="connsiteY2" fmla="*/ 514669 h 554546"/>
                <a:gd name="connsiteX3" fmla="*/ 257175 w 533400"/>
                <a:gd name="connsiteY3" fmla="*/ 247969 h 554546"/>
                <a:gd name="connsiteX4" fmla="*/ 333375 w 533400"/>
                <a:gd name="connsiteY4" fmla="*/ 9844 h 554546"/>
                <a:gd name="connsiteX5" fmla="*/ 533400 w 533400"/>
                <a:gd name="connsiteY5" fmla="*/ 209869 h 554546"/>
                <a:gd name="connsiteX0" fmla="*/ 0 w 533400"/>
                <a:gd name="connsiteY0" fmla="*/ 323513 h 553890"/>
                <a:gd name="connsiteX1" fmla="*/ 85725 w 533400"/>
                <a:gd name="connsiteY1" fmla="*/ 533063 h 553890"/>
                <a:gd name="connsiteX2" fmla="*/ 381000 w 533400"/>
                <a:gd name="connsiteY2" fmla="*/ 514013 h 553890"/>
                <a:gd name="connsiteX3" fmla="*/ 257175 w 533400"/>
                <a:gd name="connsiteY3" fmla="*/ 247313 h 553890"/>
                <a:gd name="connsiteX4" fmla="*/ 333375 w 533400"/>
                <a:gd name="connsiteY4" fmla="*/ 9188 h 553890"/>
                <a:gd name="connsiteX5" fmla="*/ 533400 w 533400"/>
                <a:gd name="connsiteY5" fmla="*/ 209213 h 553890"/>
                <a:gd name="connsiteX0" fmla="*/ 0 w 533400"/>
                <a:gd name="connsiteY0" fmla="*/ 309920 h 540297"/>
                <a:gd name="connsiteX1" fmla="*/ 85725 w 533400"/>
                <a:gd name="connsiteY1" fmla="*/ 519470 h 540297"/>
                <a:gd name="connsiteX2" fmla="*/ 381000 w 533400"/>
                <a:gd name="connsiteY2" fmla="*/ 500420 h 540297"/>
                <a:gd name="connsiteX3" fmla="*/ 257175 w 533400"/>
                <a:gd name="connsiteY3" fmla="*/ 233720 h 540297"/>
                <a:gd name="connsiteX4" fmla="*/ 314325 w 533400"/>
                <a:gd name="connsiteY4" fmla="*/ 9882 h 540297"/>
                <a:gd name="connsiteX5" fmla="*/ 533400 w 533400"/>
                <a:gd name="connsiteY5" fmla="*/ 195620 h 540297"/>
                <a:gd name="connsiteX0" fmla="*/ 0 w 533400"/>
                <a:gd name="connsiteY0" fmla="*/ 309920 h 540297"/>
                <a:gd name="connsiteX1" fmla="*/ 85725 w 533400"/>
                <a:gd name="connsiteY1" fmla="*/ 519470 h 540297"/>
                <a:gd name="connsiteX2" fmla="*/ 381000 w 533400"/>
                <a:gd name="connsiteY2" fmla="*/ 500420 h 540297"/>
                <a:gd name="connsiteX3" fmla="*/ 257175 w 533400"/>
                <a:gd name="connsiteY3" fmla="*/ 233720 h 540297"/>
                <a:gd name="connsiteX4" fmla="*/ 314325 w 533400"/>
                <a:gd name="connsiteY4" fmla="*/ 9882 h 540297"/>
                <a:gd name="connsiteX5" fmla="*/ 533400 w 533400"/>
                <a:gd name="connsiteY5" fmla="*/ 195620 h 540297"/>
                <a:gd name="connsiteX0" fmla="*/ 0 w 533400"/>
                <a:gd name="connsiteY0" fmla="*/ 309920 h 540297"/>
                <a:gd name="connsiteX1" fmla="*/ 85725 w 533400"/>
                <a:gd name="connsiteY1" fmla="*/ 519470 h 540297"/>
                <a:gd name="connsiteX2" fmla="*/ 381000 w 533400"/>
                <a:gd name="connsiteY2" fmla="*/ 500420 h 540297"/>
                <a:gd name="connsiteX3" fmla="*/ 257175 w 533400"/>
                <a:gd name="connsiteY3" fmla="*/ 233720 h 540297"/>
                <a:gd name="connsiteX4" fmla="*/ 314325 w 533400"/>
                <a:gd name="connsiteY4" fmla="*/ 9882 h 540297"/>
                <a:gd name="connsiteX5" fmla="*/ 533400 w 533400"/>
                <a:gd name="connsiteY5" fmla="*/ 195620 h 540297"/>
                <a:gd name="connsiteX0" fmla="*/ 0 w 533400"/>
                <a:gd name="connsiteY0" fmla="*/ 309920 h 569713"/>
                <a:gd name="connsiteX1" fmla="*/ 85725 w 533400"/>
                <a:gd name="connsiteY1" fmla="*/ 519470 h 569713"/>
                <a:gd name="connsiteX2" fmla="*/ 381000 w 533400"/>
                <a:gd name="connsiteY2" fmla="*/ 500420 h 569713"/>
                <a:gd name="connsiteX3" fmla="*/ 257175 w 533400"/>
                <a:gd name="connsiteY3" fmla="*/ 233720 h 569713"/>
                <a:gd name="connsiteX4" fmla="*/ 314325 w 533400"/>
                <a:gd name="connsiteY4" fmla="*/ 9882 h 569713"/>
                <a:gd name="connsiteX5" fmla="*/ 533400 w 533400"/>
                <a:gd name="connsiteY5" fmla="*/ 195620 h 569713"/>
                <a:gd name="connsiteX0" fmla="*/ 0 w 533400"/>
                <a:gd name="connsiteY0" fmla="*/ 309920 h 540739"/>
                <a:gd name="connsiteX1" fmla="*/ 85725 w 533400"/>
                <a:gd name="connsiteY1" fmla="*/ 519470 h 540739"/>
                <a:gd name="connsiteX2" fmla="*/ 370002 w 533400"/>
                <a:gd name="connsiteY2" fmla="*/ 449931 h 540739"/>
                <a:gd name="connsiteX3" fmla="*/ 257175 w 533400"/>
                <a:gd name="connsiteY3" fmla="*/ 233720 h 540739"/>
                <a:gd name="connsiteX4" fmla="*/ 314325 w 533400"/>
                <a:gd name="connsiteY4" fmla="*/ 9882 h 540739"/>
                <a:gd name="connsiteX5" fmla="*/ 533400 w 533400"/>
                <a:gd name="connsiteY5" fmla="*/ 195620 h 540739"/>
                <a:gd name="connsiteX0" fmla="*/ 0 w 533400"/>
                <a:gd name="connsiteY0" fmla="*/ 309920 h 539438"/>
                <a:gd name="connsiteX1" fmla="*/ 85725 w 533400"/>
                <a:gd name="connsiteY1" fmla="*/ 519470 h 539438"/>
                <a:gd name="connsiteX2" fmla="*/ 370002 w 533400"/>
                <a:gd name="connsiteY2" fmla="*/ 449931 h 539438"/>
                <a:gd name="connsiteX3" fmla="*/ 257175 w 533400"/>
                <a:gd name="connsiteY3" fmla="*/ 233720 h 539438"/>
                <a:gd name="connsiteX4" fmla="*/ 314325 w 533400"/>
                <a:gd name="connsiteY4" fmla="*/ 9882 h 539438"/>
                <a:gd name="connsiteX5" fmla="*/ 533400 w 533400"/>
                <a:gd name="connsiteY5" fmla="*/ 195620 h 539438"/>
                <a:gd name="connsiteX0" fmla="*/ 0 w 533400"/>
                <a:gd name="connsiteY0" fmla="*/ 309920 h 539438"/>
                <a:gd name="connsiteX1" fmla="*/ 85725 w 533400"/>
                <a:gd name="connsiteY1" fmla="*/ 519470 h 539438"/>
                <a:gd name="connsiteX2" fmla="*/ 370002 w 533400"/>
                <a:gd name="connsiteY2" fmla="*/ 449931 h 539438"/>
                <a:gd name="connsiteX3" fmla="*/ 257175 w 533400"/>
                <a:gd name="connsiteY3" fmla="*/ 233720 h 539438"/>
                <a:gd name="connsiteX4" fmla="*/ 314325 w 533400"/>
                <a:gd name="connsiteY4" fmla="*/ 9882 h 539438"/>
                <a:gd name="connsiteX5" fmla="*/ 533400 w 533400"/>
                <a:gd name="connsiteY5" fmla="*/ 195620 h 539438"/>
                <a:gd name="connsiteX0" fmla="*/ 0 w 533400"/>
                <a:gd name="connsiteY0" fmla="*/ 309920 h 530795"/>
                <a:gd name="connsiteX1" fmla="*/ 85725 w 533400"/>
                <a:gd name="connsiteY1" fmla="*/ 519470 h 530795"/>
                <a:gd name="connsiteX2" fmla="*/ 370002 w 533400"/>
                <a:gd name="connsiteY2" fmla="*/ 449931 h 530795"/>
                <a:gd name="connsiteX3" fmla="*/ 314325 w 533400"/>
                <a:gd name="connsiteY3" fmla="*/ 9882 h 530795"/>
                <a:gd name="connsiteX4" fmla="*/ 533400 w 533400"/>
                <a:gd name="connsiteY4" fmla="*/ 195620 h 530795"/>
                <a:gd name="connsiteX0" fmla="*/ 0 w 533400"/>
                <a:gd name="connsiteY0" fmla="*/ 309920 h 530795"/>
                <a:gd name="connsiteX1" fmla="*/ 85725 w 533400"/>
                <a:gd name="connsiteY1" fmla="*/ 519470 h 530795"/>
                <a:gd name="connsiteX2" fmla="*/ 370002 w 533400"/>
                <a:gd name="connsiteY2" fmla="*/ 449931 h 530795"/>
                <a:gd name="connsiteX3" fmla="*/ 314325 w 533400"/>
                <a:gd name="connsiteY3" fmla="*/ 9882 h 530795"/>
                <a:gd name="connsiteX4" fmla="*/ 533400 w 533400"/>
                <a:gd name="connsiteY4" fmla="*/ 195620 h 530795"/>
                <a:gd name="connsiteX0" fmla="*/ 0 w 533400"/>
                <a:gd name="connsiteY0" fmla="*/ 309920 h 553702"/>
                <a:gd name="connsiteX1" fmla="*/ 85725 w 533400"/>
                <a:gd name="connsiteY1" fmla="*/ 519470 h 553702"/>
                <a:gd name="connsiteX2" fmla="*/ 370002 w 533400"/>
                <a:gd name="connsiteY2" fmla="*/ 449931 h 553702"/>
                <a:gd name="connsiteX3" fmla="*/ 314325 w 533400"/>
                <a:gd name="connsiteY3" fmla="*/ 9882 h 553702"/>
                <a:gd name="connsiteX4" fmla="*/ 533400 w 533400"/>
                <a:gd name="connsiteY4" fmla="*/ 195620 h 553702"/>
                <a:gd name="connsiteX0" fmla="*/ 0 w 533400"/>
                <a:gd name="connsiteY0" fmla="*/ 309920 h 586064"/>
                <a:gd name="connsiteX1" fmla="*/ 85725 w 533400"/>
                <a:gd name="connsiteY1" fmla="*/ 519470 h 586064"/>
                <a:gd name="connsiteX2" fmla="*/ 370002 w 533400"/>
                <a:gd name="connsiteY2" fmla="*/ 449931 h 586064"/>
                <a:gd name="connsiteX3" fmla="*/ 314325 w 533400"/>
                <a:gd name="connsiteY3" fmla="*/ 9882 h 586064"/>
                <a:gd name="connsiteX4" fmla="*/ 533400 w 533400"/>
                <a:gd name="connsiteY4" fmla="*/ 195620 h 586064"/>
                <a:gd name="connsiteX0" fmla="*/ 0 w 533400"/>
                <a:gd name="connsiteY0" fmla="*/ 309920 h 459499"/>
                <a:gd name="connsiteX1" fmla="*/ 370002 w 533400"/>
                <a:gd name="connsiteY1" fmla="*/ 449931 h 459499"/>
                <a:gd name="connsiteX2" fmla="*/ 314325 w 533400"/>
                <a:gd name="connsiteY2" fmla="*/ 9882 h 459499"/>
                <a:gd name="connsiteX3" fmla="*/ 533400 w 533400"/>
                <a:gd name="connsiteY3" fmla="*/ 195620 h 459499"/>
                <a:gd name="connsiteX0" fmla="*/ 66 w 533466"/>
                <a:gd name="connsiteY0" fmla="*/ 309920 h 495219"/>
                <a:gd name="connsiteX1" fmla="*/ 370068 w 533466"/>
                <a:gd name="connsiteY1" fmla="*/ 449931 h 495219"/>
                <a:gd name="connsiteX2" fmla="*/ 314391 w 533466"/>
                <a:gd name="connsiteY2" fmla="*/ 9882 h 495219"/>
                <a:gd name="connsiteX3" fmla="*/ 533466 w 533466"/>
                <a:gd name="connsiteY3" fmla="*/ 195620 h 495219"/>
                <a:gd name="connsiteX0" fmla="*/ 75 w 533475"/>
                <a:gd name="connsiteY0" fmla="*/ 309920 h 531253"/>
                <a:gd name="connsiteX1" fmla="*/ 370077 w 533475"/>
                <a:gd name="connsiteY1" fmla="*/ 449931 h 531253"/>
                <a:gd name="connsiteX2" fmla="*/ 314400 w 533475"/>
                <a:gd name="connsiteY2" fmla="*/ 9882 h 531253"/>
                <a:gd name="connsiteX3" fmla="*/ 533475 w 533475"/>
                <a:gd name="connsiteY3" fmla="*/ 195620 h 53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75" h="531253">
                  <a:moveTo>
                    <a:pt x="75" y="309920"/>
                  </a:moveTo>
                  <a:cubicBezTo>
                    <a:pt x="-5326" y="562087"/>
                    <a:pt x="279197" y="584086"/>
                    <a:pt x="370077" y="449931"/>
                  </a:cubicBezTo>
                  <a:cubicBezTo>
                    <a:pt x="460957" y="315776"/>
                    <a:pt x="56210" y="174285"/>
                    <a:pt x="314400" y="9882"/>
                  </a:cubicBezTo>
                  <a:cubicBezTo>
                    <a:pt x="517600" y="-39330"/>
                    <a:pt x="518394" y="106719"/>
                    <a:pt x="533475" y="19562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prstDash val="sysDash"/>
              <a:headEnd type="oval" w="sm" len="sm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2" name="Google Shape;281;p5">
            <a:extLst>
              <a:ext uri="{FF2B5EF4-FFF2-40B4-BE49-F238E27FC236}">
                <a16:creationId xmlns="" xmlns:a16="http://schemas.microsoft.com/office/drawing/2014/main" id="{972ED34B-9950-49E7-9B1B-68975AB4EDF4}"/>
              </a:ext>
            </a:extLst>
          </p:cNvPr>
          <p:cNvCxnSpPr>
            <a:cxnSpLocks/>
          </p:cNvCxnSpPr>
          <p:nvPr/>
        </p:nvCxnSpPr>
        <p:spPr>
          <a:xfrm flipV="1">
            <a:off x="394414" y="3195674"/>
            <a:ext cx="5987336" cy="29407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281;p5">
            <a:extLst>
              <a:ext uri="{FF2B5EF4-FFF2-40B4-BE49-F238E27FC236}">
                <a16:creationId xmlns="" xmlns:a16="http://schemas.microsoft.com/office/drawing/2014/main" id="{AF886C27-D634-4B79-AC15-A454DF013927}"/>
              </a:ext>
            </a:extLst>
          </p:cNvPr>
          <p:cNvCxnSpPr>
            <a:cxnSpLocks/>
          </p:cNvCxnSpPr>
          <p:nvPr/>
        </p:nvCxnSpPr>
        <p:spPr>
          <a:xfrm flipV="1">
            <a:off x="394414" y="6268470"/>
            <a:ext cx="5987336" cy="29407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grpSp>
        <p:nvGrpSpPr>
          <p:cNvPr id="59" name="Группа 58">
            <a:extLst>
              <a:ext uri="{FF2B5EF4-FFF2-40B4-BE49-F238E27FC236}">
                <a16:creationId xmlns="" xmlns:a16="http://schemas.microsoft.com/office/drawing/2014/main" id="{825F1824-59F7-4B3F-8E8D-0C32E242C5DE}"/>
              </a:ext>
            </a:extLst>
          </p:cNvPr>
          <p:cNvGrpSpPr/>
          <p:nvPr/>
        </p:nvGrpSpPr>
        <p:grpSpPr>
          <a:xfrm>
            <a:off x="800100" y="6705404"/>
            <a:ext cx="1449459" cy="900586"/>
            <a:chOff x="570593" y="3974448"/>
            <a:chExt cx="1449459" cy="900586"/>
          </a:xfrm>
        </p:grpSpPr>
        <p:sp>
          <p:nvSpPr>
            <p:cNvPr id="60" name="Google Shape;272;p5">
              <a:extLst>
                <a:ext uri="{FF2B5EF4-FFF2-40B4-BE49-F238E27FC236}">
                  <a16:creationId xmlns="" xmlns:a16="http://schemas.microsoft.com/office/drawing/2014/main" id="{35916CD1-DC22-40B3-95D1-248B262EB21E}"/>
                </a:ext>
              </a:extLst>
            </p:cNvPr>
            <p:cNvSpPr/>
            <p:nvPr/>
          </p:nvSpPr>
          <p:spPr>
            <a:xfrm>
              <a:off x="570593" y="3975034"/>
              <a:ext cx="1449459" cy="90000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73;p5">
              <a:extLst>
                <a:ext uri="{FF2B5EF4-FFF2-40B4-BE49-F238E27FC236}">
                  <a16:creationId xmlns="" xmlns:a16="http://schemas.microsoft.com/office/drawing/2014/main" id="{FB3EED2D-0EC1-4BDC-8F53-FE2C01F1E070}"/>
                </a:ext>
              </a:extLst>
            </p:cNvPr>
            <p:cNvSpPr txBox="1"/>
            <p:nvPr/>
          </p:nvSpPr>
          <p:spPr>
            <a:xfrm>
              <a:off x="759017" y="4178474"/>
              <a:ext cx="1072611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>
                  <a:solidFill>
                    <a:schemeClr val="dk1"/>
                  </a:solidFill>
                  <a:latin typeface="Montserrat Bold" pitchFamily="2" charset="-52"/>
                  <a:sym typeface="Arial"/>
                </a:rPr>
                <a:t>200</a:t>
              </a:r>
              <a:endParaRPr sz="2700" dirty="0">
                <a:solidFill>
                  <a:schemeClr val="dk1"/>
                </a:solidFill>
                <a:latin typeface="Montserrat Bold" pitchFamily="2" charset="-52"/>
                <a:sym typeface="Arial"/>
              </a:endParaRPr>
            </a:p>
          </p:txBody>
        </p:sp>
        <p:sp>
          <p:nvSpPr>
            <p:cNvPr id="62" name="Google Shape;274;p5">
              <a:extLst>
                <a:ext uri="{FF2B5EF4-FFF2-40B4-BE49-F238E27FC236}">
                  <a16:creationId xmlns="" xmlns:a16="http://schemas.microsoft.com/office/drawing/2014/main" id="{EE66C0D8-9C20-4CD5-ABBB-20A588699FE0}"/>
                </a:ext>
              </a:extLst>
            </p:cNvPr>
            <p:cNvSpPr txBox="1"/>
            <p:nvPr/>
          </p:nvSpPr>
          <p:spPr>
            <a:xfrm>
              <a:off x="633393" y="4531014"/>
              <a:ext cx="1323856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 err="1" smtClean="0">
                  <a:solidFill>
                    <a:schemeClr val="dk1"/>
                  </a:solidFill>
                  <a:latin typeface="+mn-lt"/>
                  <a:sym typeface="Arial"/>
                </a:rPr>
                <a:t>тыс</a:t>
              </a:r>
              <a:r>
                <a:rPr lang="ru-RU" sz="1200" dirty="0" smtClean="0">
                  <a:solidFill>
                    <a:schemeClr val="dk1"/>
                  </a:solidFill>
                  <a:latin typeface="+mn-lt"/>
                  <a:sym typeface="Arial"/>
                </a:rPr>
                <a:t> </a:t>
              </a:r>
              <a:r>
                <a:rPr lang="ru-RU" sz="1200" dirty="0">
                  <a:solidFill>
                    <a:schemeClr val="dk1"/>
                  </a:solidFill>
                  <a:latin typeface="+mn-lt"/>
                  <a:sym typeface="Arial"/>
                </a:rPr>
                <a:t>чел.</a:t>
              </a:r>
              <a:endParaRPr sz="1200" dirty="0">
                <a:latin typeface="+mn-lt"/>
              </a:endParaRPr>
            </a:p>
          </p:txBody>
        </p:sp>
        <p:sp>
          <p:nvSpPr>
            <p:cNvPr id="122" name="Google Shape;274;p5">
              <a:extLst>
                <a:ext uri="{FF2B5EF4-FFF2-40B4-BE49-F238E27FC236}">
                  <a16:creationId xmlns="" xmlns:a16="http://schemas.microsoft.com/office/drawing/2014/main" id="{B6AF0C59-5950-4BFE-8CA7-C1C9E274B0A6}"/>
                </a:ext>
              </a:extLst>
            </p:cNvPr>
            <p:cNvSpPr txBox="1"/>
            <p:nvPr/>
          </p:nvSpPr>
          <p:spPr>
            <a:xfrm>
              <a:off x="633393" y="3974448"/>
              <a:ext cx="1323856" cy="216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solidFill>
                    <a:schemeClr val="dk1"/>
                  </a:solidFill>
                  <a:latin typeface="+mn-lt"/>
                  <a:sym typeface="Arial"/>
                </a:rPr>
                <a:t>более</a:t>
              </a:r>
              <a:endParaRPr sz="1050" dirty="0">
                <a:latin typeface="+mn-lt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965EC8A4-F0F6-415A-8048-CFC0CA472E95}"/>
              </a:ext>
            </a:extLst>
          </p:cNvPr>
          <p:cNvGrpSpPr/>
          <p:nvPr/>
        </p:nvGrpSpPr>
        <p:grpSpPr>
          <a:xfrm>
            <a:off x="819100" y="3445197"/>
            <a:ext cx="5600938" cy="2603158"/>
            <a:chOff x="819100" y="3389551"/>
            <a:chExt cx="5600938" cy="2603158"/>
          </a:xfrm>
        </p:grpSpPr>
        <p:grpSp>
          <p:nvGrpSpPr>
            <p:cNvPr id="448" name="Google Shape;448;p11"/>
            <p:cNvGrpSpPr/>
            <p:nvPr/>
          </p:nvGrpSpPr>
          <p:grpSpPr>
            <a:xfrm>
              <a:off x="819100" y="3389551"/>
              <a:ext cx="2702866" cy="1163699"/>
              <a:chOff x="523465" y="1005433"/>
              <a:chExt cx="2702866" cy="1163699"/>
            </a:xfrm>
          </p:grpSpPr>
          <p:sp>
            <p:nvSpPr>
              <p:cNvPr id="449" name="Google Shape;449;p11"/>
              <p:cNvSpPr txBox="1"/>
              <p:nvPr/>
            </p:nvSpPr>
            <p:spPr>
              <a:xfrm>
                <a:off x="1232106" y="1097152"/>
                <a:ext cx="1994225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коллективных средств размещения</a:t>
                </a:r>
                <a:endParaRPr dirty="0">
                  <a:latin typeface="Cera Pro" panose="00000500000000000000" pitchFamily="2" charset="0"/>
                </a:endParaRPr>
              </a:p>
            </p:txBody>
          </p:sp>
          <p:sp>
            <p:nvSpPr>
              <p:cNvPr id="450" name="Google Shape;450;p11"/>
              <p:cNvSpPr txBox="1"/>
              <p:nvPr/>
            </p:nvSpPr>
            <p:spPr>
              <a:xfrm>
                <a:off x="713380" y="1689009"/>
                <a:ext cx="244450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050" dirty="0">
                    <a:solidFill>
                      <a:schemeClr val="dk1"/>
                    </a:solidFill>
                    <a:latin typeface="+mn-lt"/>
                    <a:sym typeface="Arial"/>
                  </a:rPr>
                  <a:t>более чем на </a:t>
                </a:r>
                <a:r>
                  <a:rPr lang="ru-RU" b="1" dirty="0">
                    <a:solidFill>
                      <a:srgbClr val="FFC000"/>
                    </a:solidFill>
                    <a:latin typeface="Montserrat SemiBold" pitchFamily="2" charset="-52"/>
                  </a:rPr>
                  <a:t>7</a:t>
                </a:r>
                <a:r>
                  <a:rPr lang="ru-RU" sz="1400" b="1" dirty="0">
                    <a:solidFill>
                      <a:srgbClr val="FFC000"/>
                    </a:solidFill>
                    <a:latin typeface="Montserrat SemiBold" pitchFamily="2" charset="-52"/>
                    <a:sym typeface="Arial"/>
                  </a:rPr>
                  <a:t>00</a:t>
                </a:r>
                <a:r>
                  <a:rPr lang="ru-RU" sz="1050" b="1" dirty="0">
                    <a:solidFill>
                      <a:srgbClr val="FFC000"/>
                    </a:solidFill>
                    <a:latin typeface="+mn-lt"/>
                    <a:sym typeface="Arial"/>
                  </a:rPr>
                  <a:t> </a:t>
                </a:r>
                <a:r>
                  <a:rPr lang="ru-RU" sz="1050" dirty="0">
                    <a:solidFill>
                      <a:schemeClr val="dk1"/>
                    </a:solidFill>
                    <a:latin typeface="+mn-lt"/>
                    <a:sym typeface="Arial"/>
                  </a:rPr>
                  <a:t>мест</a:t>
                </a:r>
                <a:endParaRPr dirty="0">
                  <a:latin typeface="Cera Pro" panose="00000500000000000000" pitchFamily="2" charset="0"/>
                </a:endParaRPr>
              </a:p>
            </p:txBody>
          </p:sp>
          <p:cxnSp>
            <p:nvCxnSpPr>
              <p:cNvPr id="452" name="Google Shape;452;p11"/>
              <p:cNvCxnSpPr/>
              <p:nvPr/>
            </p:nvCxnSpPr>
            <p:spPr>
              <a:xfrm>
                <a:off x="523465" y="1005433"/>
                <a:ext cx="0" cy="11636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53" name="Google Shape;453;p11"/>
              <p:cNvSpPr txBox="1"/>
              <p:nvPr/>
            </p:nvSpPr>
            <p:spPr>
              <a:xfrm>
                <a:off x="617049" y="1081743"/>
                <a:ext cx="686346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3200" b="1" dirty="0">
                    <a:solidFill>
                      <a:schemeClr val="bg2"/>
                    </a:solidFill>
                    <a:latin typeface="Montserrat Bold" pitchFamily="2" charset="-52"/>
                    <a:sym typeface="Arial"/>
                  </a:rPr>
                  <a:t>2</a:t>
                </a:r>
                <a:endParaRPr sz="2800" b="1" dirty="0">
                  <a:solidFill>
                    <a:schemeClr val="bg2"/>
                  </a:solidFill>
                  <a:latin typeface="Montserrat Bold" pitchFamily="2" charset="-52"/>
                  <a:sym typeface="Arial"/>
                </a:endParaRPr>
              </a:p>
            </p:txBody>
          </p:sp>
        </p:grpSp>
        <p:grpSp>
          <p:nvGrpSpPr>
            <p:cNvPr id="69" name="Google Shape;448;p11">
              <a:extLst>
                <a:ext uri="{FF2B5EF4-FFF2-40B4-BE49-F238E27FC236}">
                  <a16:creationId xmlns="" xmlns:a16="http://schemas.microsoft.com/office/drawing/2014/main" id="{A0E78217-133C-4F0B-9179-2F8F26169AB0}"/>
                </a:ext>
              </a:extLst>
            </p:cNvPr>
            <p:cNvGrpSpPr/>
            <p:nvPr/>
          </p:nvGrpSpPr>
          <p:grpSpPr>
            <a:xfrm>
              <a:off x="819100" y="4829010"/>
              <a:ext cx="2804489" cy="1163699"/>
              <a:chOff x="523465" y="1005433"/>
              <a:chExt cx="2804489" cy="1163699"/>
            </a:xfrm>
          </p:grpSpPr>
          <p:sp>
            <p:nvSpPr>
              <p:cNvPr id="70" name="Google Shape;449;p11">
                <a:extLst>
                  <a:ext uri="{FF2B5EF4-FFF2-40B4-BE49-F238E27FC236}">
                    <a16:creationId xmlns="" xmlns:a16="http://schemas.microsoft.com/office/drawing/2014/main" id="{A8557431-7500-4DE9-9E61-514617634B88}"/>
                  </a:ext>
                </a:extLst>
              </p:cNvPr>
              <p:cNvSpPr txBox="1"/>
              <p:nvPr/>
            </p:nvSpPr>
            <p:spPr>
              <a:xfrm>
                <a:off x="1232106" y="1097152"/>
                <a:ext cx="2095848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туристских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маршрутов</a:t>
                </a:r>
              </a:p>
            </p:txBody>
          </p:sp>
          <p:sp>
            <p:nvSpPr>
              <p:cNvPr id="71" name="Google Shape;450;p11">
                <a:extLst>
                  <a:ext uri="{FF2B5EF4-FFF2-40B4-BE49-F238E27FC236}">
                    <a16:creationId xmlns="" xmlns:a16="http://schemas.microsoft.com/office/drawing/2014/main" id="{B23C2CAC-3427-42E8-9AE7-05AE1889ED1A}"/>
                  </a:ext>
                </a:extLst>
              </p:cNvPr>
              <p:cNvSpPr txBox="1"/>
              <p:nvPr/>
            </p:nvSpPr>
            <p:spPr>
              <a:xfrm>
                <a:off x="713380" y="1689009"/>
                <a:ext cx="244450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FFC000"/>
                    </a:solidFill>
                    <a:latin typeface="Montserrat SemiBold" pitchFamily="2" charset="-52"/>
                  </a:rPr>
                  <a:t>20</a:t>
                </a:r>
                <a:r>
                  <a:rPr lang="ru-RU" sz="1400" b="1" dirty="0">
                    <a:solidFill>
                      <a:srgbClr val="FFC000"/>
                    </a:solidFill>
                    <a:latin typeface="Montserrat SemiBold" pitchFamily="2" charset="-52"/>
                    <a:sym typeface="Arial"/>
                  </a:rPr>
                  <a:t> </a:t>
                </a:r>
                <a:r>
                  <a:rPr lang="ru-RU" sz="1050" dirty="0">
                    <a:solidFill>
                      <a:schemeClr val="dk1"/>
                    </a:solidFill>
                    <a:latin typeface="+mn-lt"/>
                  </a:rPr>
                  <a:t>объектов для показа</a:t>
                </a:r>
                <a:endParaRPr sz="1050" dirty="0">
                  <a:solidFill>
                    <a:schemeClr val="dk1"/>
                  </a:solidFill>
                  <a:latin typeface="+mn-lt"/>
                </a:endParaRPr>
              </a:p>
            </p:txBody>
          </p:sp>
          <p:cxnSp>
            <p:nvCxnSpPr>
              <p:cNvPr id="72" name="Google Shape;452;p11">
                <a:extLst>
                  <a:ext uri="{FF2B5EF4-FFF2-40B4-BE49-F238E27FC236}">
                    <a16:creationId xmlns="" xmlns:a16="http://schemas.microsoft.com/office/drawing/2014/main" id="{FC067779-E231-4580-A48E-43E825D2CE4B}"/>
                  </a:ext>
                </a:extLst>
              </p:cNvPr>
              <p:cNvCxnSpPr/>
              <p:nvPr/>
            </p:nvCxnSpPr>
            <p:spPr>
              <a:xfrm>
                <a:off x="523465" y="1005433"/>
                <a:ext cx="0" cy="11636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3" name="Google Shape;453;p11">
                <a:extLst>
                  <a:ext uri="{FF2B5EF4-FFF2-40B4-BE49-F238E27FC236}">
                    <a16:creationId xmlns="" xmlns:a16="http://schemas.microsoft.com/office/drawing/2014/main" id="{DCF257EA-00E6-47B2-9E48-CF4A67F3E9A0}"/>
                  </a:ext>
                </a:extLst>
              </p:cNvPr>
              <p:cNvSpPr txBox="1"/>
              <p:nvPr/>
            </p:nvSpPr>
            <p:spPr>
              <a:xfrm>
                <a:off x="617049" y="1081743"/>
                <a:ext cx="686346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3200" b="1" dirty="0">
                    <a:solidFill>
                      <a:schemeClr val="bg2"/>
                    </a:solidFill>
                    <a:latin typeface="Montserrat Bold" pitchFamily="2" charset="-52"/>
                  </a:rPr>
                  <a:t>30</a:t>
                </a:r>
                <a:endParaRPr sz="2800" b="1" dirty="0">
                  <a:solidFill>
                    <a:schemeClr val="bg2"/>
                  </a:solidFill>
                  <a:latin typeface="Montserrat Bold" pitchFamily="2" charset="-52"/>
                  <a:sym typeface="Arial"/>
                </a:endParaRPr>
              </a:p>
            </p:txBody>
          </p:sp>
        </p:grpSp>
        <p:grpSp>
          <p:nvGrpSpPr>
            <p:cNvPr id="74" name="Google Shape;448;p11">
              <a:extLst>
                <a:ext uri="{FF2B5EF4-FFF2-40B4-BE49-F238E27FC236}">
                  <a16:creationId xmlns="" xmlns:a16="http://schemas.microsoft.com/office/drawing/2014/main" id="{A5AD2A3E-D45D-4489-84B7-7213F9FCABD3}"/>
                </a:ext>
              </a:extLst>
            </p:cNvPr>
            <p:cNvGrpSpPr/>
            <p:nvPr/>
          </p:nvGrpSpPr>
          <p:grpSpPr>
            <a:xfrm>
              <a:off x="3615549" y="3389551"/>
              <a:ext cx="2804489" cy="1163699"/>
              <a:chOff x="523465" y="1005433"/>
              <a:chExt cx="2804489" cy="1163699"/>
            </a:xfrm>
          </p:grpSpPr>
          <p:sp>
            <p:nvSpPr>
              <p:cNvPr id="75" name="Google Shape;449;p11">
                <a:extLst>
                  <a:ext uri="{FF2B5EF4-FFF2-40B4-BE49-F238E27FC236}">
                    <a16:creationId xmlns="" xmlns:a16="http://schemas.microsoft.com/office/drawing/2014/main" id="{2BBE0F59-98FF-4858-80F4-E362D5B9C272}"/>
                  </a:ext>
                </a:extLst>
              </p:cNvPr>
              <p:cNvSpPr txBox="1"/>
              <p:nvPr/>
            </p:nvSpPr>
            <p:spPr>
              <a:xfrm>
                <a:off x="1232106" y="1097152"/>
                <a:ext cx="2095848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предприятий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общепита</a:t>
                </a:r>
              </a:p>
            </p:txBody>
          </p:sp>
          <p:sp>
            <p:nvSpPr>
              <p:cNvPr id="76" name="Google Shape;450;p11">
                <a:extLst>
                  <a:ext uri="{FF2B5EF4-FFF2-40B4-BE49-F238E27FC236}">
                    <a16:creationId xmlns="" xmlns:a16="http://schemas.microsoft.com/office/drawing/2014/main" id="{4EC39014-56C7-454C-9F5F-A467D68186B1}"/>
                  </a:ext>
                </a:extLst>
              </p:cNvPr>
              <p:cNvSpPr txBox="1"/>
              <p:nvPr/>
            </p:nvSpPr>
            <p:spPr>
              <a:xfrm>
                <a:off x="713380" y="1689009"/>
                <a:ext cx="244450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050" dirty="0">
                    <a:solidFill>
                      <a:schemeClr val="dk1"/>
                    </a:solidFill>
                    <a:latin typeface="+mn-lt"/>
                    <a:sym typeface="Arial"/>
                  </a:rPr>
                  <a:t>более чем на </a:t>
                </a:r>
                <a:r>
                  <a:rPr lang="ru-RU" b="1" dirty="0">
                    <a:solidFill>
                      <a:srgbClr val="FFC000"/>
                    </a:solidFill>
                    <a:latin typeface="Montserrat SemiBold" pitchFamily="2" charset="-52"/>
                  </a:rPr>
                  <a:t>35</a:t>
                </a:r>
                <a:r>
                  <a:rPr lang="ru-RU" sz="1400" b="1" dirty="0">
                    <a:solidFill>
                      <a:srgbClr val="FFC000"/>
                    </a:solidFill>
                    <a:latin typeface="Montserrat SemiBold" pitchFamily="2" charset="-52"/>
                    <a:sym typeface="Arial"/>
                  </a:rPr>
                  <a:t>0</a:t>
                </a:r>
                <a:r>
                  <a:rPr lang="ru-RU" sz="1050" b="1" dirty="0">
                    <a:solidFill>
                      <a:srgbClr val="FFC000"/>
                    </a:solidFill>
                    <a:latin typeface="+mn-lt"/>
                    <a:sym typeface="Arial"/>
                  </a:rPr>
                  <a:t> </a:t>
                </a:r>
                <a:r>
                  <a:rPr lang="ru-RU" sz="1050" dirty="0">
                    <a:solidFill>
                      <a:schemeClr val="dk1"/>
                    </a:solidFill>
                    <a:latin typeface="+mn-lt"/>
                    <a:sym typeface="Arial"/>
                  </a:rPr>
                  <a:t>человек</a:t>
                </a:r>
                <a:endParaRPr dirty="0">
                  <a:latin typeface="Cera Pro" panose="00000500000000000000" pitchFamily="2" charset="0"/>
                </a:endParaRPr>
              </a:p>
            </p:txBody>
          </p:sp>
          <p:cxnSp>
            <p:nvCxnSpPr>
              <p:cNvPr id="77" name="Google Shape;452;p11">
                <a:extLst>
                  <a:ext uri="{FF2B5EF4-FFF2-40B4-BE49-F238E27FC236}">
                    <a16:creationId xmlns="" xmlns:a16="http://schemas.microsoft.com/office/drawing/2014/main" id="{22E52176-1272-4322-9E7D-D1D1DAA7AB87}"/>
                  </a:ext>
                </a:extLst>
              </p:cNvPr>
              <p:cNvCxnSpPr/>
              <p:nvPr/>
            </p:nvCxnSpPr>
            <p:spPr>
              <a:xfrm>
                <a:off x="523465" y="1005433"/>
                <a:ext cx="0" cy="11636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8" name="Google Shape;453;p11">
                <a:extLst>
                  <a:ext uri="{FF2B5EF4-FFF2-40B4-BE49-F238E27FC236}">
                    <a16:creationId xmlns="" xmlns:a16="http://schemas.microsoft.com/office/drawing/2014/main" id="{06E4799C-6CA4-460B-9C8D-209AF57EA6D5}"/>
                  </a:ext>
                </a:extLst>
              </p:cNvPr>
              <p:cNvSpPr txBox="1"/>
              <p:nvPr/>
            </p:nvSpPr>
            <p:spPr>
              <a:xfrm>
                <a:off x="617049" y="1081743"/>
                <a:ext cx="686346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800" b="1" dirty="0">
                    <a:solidFill>
                      <a:schemeClr val="bg2"/>
                    </a:solidFill>
                    <a:latin typeface="Montserrat Bold" pitchFamily="2" charset="-52"/>
                    <a:sym typeface="Arial"/>
                  </a:rPr>
                  <a:t>4</a:t>
                </a:r>
                <a:endParaRPr sz="2800" b="1" dirty="0">
                  <a:solidFill>
                    <a:schemeClr val="bg2"/>
                  </a:solidFill>
                  <a:latin typeface="Montserrat Bold" pitchFamily="2" charset="-52"/>
                  <a:sym typeface="Arial"/>
                </a:endParaRPr>
              </a:p>
            </p:txBody>
          </p:sp>
        </p:grpSp>
        <p:grpSp>
          <p:nvGrpSpPr>
            <p:cNvPr id="79" name="Google Shape;448;p11">
              <a:extLst>
                <a:ext uri="{FF2B5EF4-FFF2-40B4-BE49-F238E27FC236}">
                  <a16:creationId xmlns="" xmlns:a16="http://schemas.microsoft.com/office/drawing/2014/main" id="{F17DA868-757B-410C-B741-1F65B331C840}"/>
                </a:ext>
              </a:extLst>
            </p:cNvPr>
            <p:cNvGrpSpPr/>
            <p:nvPr/>
          </p:nvGrpSpPr>
          <p:grpSpPr>
            <a:xfrm>
              <a:off x="3615549" y="4829010"/>
              <a:ext cx="2634418" cy="1163699"/>
              <a:chOff x="523465" y="1005433"/>
              <a:chExt cx="2634418" cy="1163699"/>
            </a:xfrm>
          </p:grpSpPr>
          <p:sp>
            <p:nvSpPr>
              <p:cNvPr id="80" name="Google Shape;449;p11">
                <a:extLst>
                  <a:ext uri="{FF2B5EF4-FFF2-40B4-BE49-F238E27FC236}">
                    <a16:creationId xmlns="" xmlns:a16="http://schemas.microsoft.com/office/drawing/2014/main" id="{8989EF12-9BB2-4AAB-8094-1628E2A80742}"/>
                  </a:ext>
                </a:extLst>
              </p:cNvPr>
              <p:cNvSpPr txBox="1"/>
              <p:nvPr/>
            </p:nvSpPr>
            <p:spPr>
              <a:xfrm>
                <a:off x="1895960" y="1197221"/>
                <a:ext cx="126192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рублей</a:t>
                </a:r>
              </a:p>
            </p:txBody>
          </p:sp>
          <p:sp>
            <p:nvSpPr>
              <p:cNvPr id="81" name="Google Shape;450;p11">
                <a:extLst>
                  <a:ext uri="{FF2B5EF4-FFF2-40B4-BE49-F238E27FC236}">
                    <a16:creationId xmlns="" xmlns:a16="http://schemas.microsoft.com/office/drawing/2014/main" id="{54EB3946-D61B-44CB-ADAA-28191FD94C61}"/>
                  </a:ext>
                </a:extLst>
              </p:cNvPr>
              <p:cNvSpPr txBox="1"/>
              <p:nvPr/>
            </p:nvSpPr>
            <p:spPr>
              <a:xfrm>
                <a:off x="713380" y="1689009"/>
                <a:ext cx="158949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050" dirty="0">
                    <a:solidFill>
                      <a:schemeClr val="dk1"/>
                    </a:solidFill>
                    <a:latin typeface="+mn-lt"/>
                  </a:rPr>
                  <a:t>средний чек туриста на проживание</a:t>
                </a:r>
              </a:p>
            </p:txBody>
          </p:sp>
          <p:cxnSp>
            <p:nvCxnSpPr>
              <p:cNvPr id="82" name="Google Shape;452;p11">
                <a:extLst>
                  <a:ext uri="{FF2B5EF4-FFF2-40B4-BE49-F238E27FC236}">
                    <a16:creationId xmlns="" xmlns:a16="http://schemas.microsoft.com/office/drawing/2014/main" id="{5FFD5248-653D-4B4A-8B8D-1434CE7CC614}"/>
                  </a:ext>
                </a:extLst>
              </p:cNvPr>
              <p:cNvCxnSpPr/>
              <p:nvPr/>
            </p:nvCxnSpPr>
            <p:spPr>
              <a:xfrm>
                <a:off x="523465" y="1005433"/>
                <a:ext cx="0" cy="11636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3" name="Google Shape;453;p11">
                <a:extLst>
                  <a:ext uri="{FF2B5EF4-FFF2-40B4-BE49-F238E27FC236}">
                    <a16:creationId xmlns="" xmlns:a16="http://schemas.microsoft.com/office/drawing/2014/main" id="{7747088A-56FF-4529-A153-DFE175C17619}"/>
                  </a:ext>
                </a:extLst>
              </p:cNvPr>
              <p:cNvSpPr txBox="1"/>
              <p:nvPr/>
            </p:nvSpPr>
            <p:spPr>
              <a:xfrm>
                <a:off x="530871" y="1081743"/>
                <a:ext cx="1436378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3200" b="1" dirty="0">
                    <a:solidFill>
                      <a:schemeClr val="bg2"/>
                    </a:solidFill>
                    <a:latin typeface="Montserrat Bold" pitchFamily="2" charset="-52"/>
                    <a:sym typeface="Arial"/>
                  </a:rPr>
                  <a:t>3 000</a:t>
                </a:r>
                <a:endParaRPr sz="2800" b="1" dirty="0">
                  <a:solidFill>
                    <a:schemeClr val="bg2"/>
                  </a:solidFill>
                  <a:latin typeface="Montserrat Bold" pitchFamily="2" charset="-52"/>
                  <a:sym typeface="Arial"/>
                </a:endParaRPr>
              </a:p>
            </p:txBody>
          </p:sp>
        </p:grpSp>
      </p:grpSp>
      <p:sp>
        <p:nvSpPr>
          <p:cNvPr id="84" name="Google Shape;473;p11">
            <a:extLst>
              <a:ext uri="{FF2B5EF4-FFF2-40B4-BE49-F238E27FC236}">
                <a16:creationId xmlns="" xmlns:a16="http://schemas.microsoft.com/office/drawing/2014/main" id="{524E5A89-5015-4BBB-9F9F-AEA70A11258B}"/>
              </a:ext>
            </a:extLst>
          </p:cNvPr>
          <p:cNvSpPr/>
          <p:nvPr/>
        </p:nvSpPr>
        <p:spPr>
          <a:xfrm>
            <a:off x="2380474" y="8112107"/>
            <a:ext cx="44394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+mn-lt"/>
              </a:rPr>
              <a:t>продолжительность пребывания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+mn-lt"/>
              </a:rPr>
              <a:t>туристов</a:t>
            </a:r>
          </a:p>
        </p:txBody>
      </p:sp>
      <p:grpSp>
        <p:nvGrpSpPr>
          <p:cNvPr id="85" name="Группа 84">
            <a:extLst>
              <a:ext uri="{FF2B5EF4-FFF2-40B4-BE49-F238E27FC236}">
                <a16:creationId xmlns="" xmlns:a16="http://schemas.microsoft.com/office/drawing/2014/main" id="{E1D3E4A1-99A5-4318-8318-F67D4E24C6A4}"/>
              </a:ext>
            </a:extLst>
          </p:cNvPr>
          <p:cNvGrpSpPr/>
          <p:nvPr/>
        </p:nvGrpSpPr>
        <p:grpSpPr>
          <a:xfrm>
            <a:off x="800100" y="7954474"/>
            <a:ext cx="1449459" cy="900000"/>
            <a:chOff x="570593" y="3975034"/>
            <a:chExt cx="1449459" cy="900000"/>
          </a:xfrm>
        </p:grpSpPr>
        <p:sp>
          <p:nvSpPr>
            <p:cNvPr id="86" name="Google Shape;272;p5">
              <a:extLst>
                <a:ext uri="{FF2B5EF4-FFF2-40B4-BE49-F238E27FC236}">
                  <a16:creationId xmlns="" xmlns:a16="http://schemas.microsoft.com/office/drawing/2014/main" id="{C506CD2C-41F0-42F6-9085-3FE4DDAABE64}"/>
                </a:ext>
              </a:extLst>
            </p:cNvPr>
            <p:cNvSpPr/>
            <p:nvPr/>
          </p:nvSpPr>
          <p:spPr>
            <a:xfrm>
              <a:off x="570593" y="3975034"/>
              <a:ext cx="1449459" cy="90000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273;p5">
              <a:extLst>
                <a:ext uri="{FF2B5EF4-FFF2-40B4-BE49-F238E27FC236}">
                  <a16:creationId xmlns="" xmlns:a16="http://schemas.microsoft.com/office/drawing/2014/main" id="{AAA7520E-E166-420F-ACBE-69FC3029EDF6}"/>
                </a:ext>
              </a:extLst>
            </p:cNvPr>
            <p:cNvSpPr txBox="1"/>
            <p:nvPr/>
          </p:nvSpPr>
          <p:spPr>
            <a:xfrm>
              <a:off x="759017" y="4140010"/>
              <a:ext cx="1072611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>
                  <a:solidFill>
                    <a:schemeClr val="dk1"/>
                  </a:solidFill>
                  <a:latin typeface="Montserrat Bold" pitchFamily="2" charset="-52"/>
                  <a:sym typeface="Arial"/>
                </a:rPr>
                <a:t>1</a:t>
              </a:r>
              <a:endParaRPr sz="2700" dirty="0">
                <a:solidFill>
                  <a:schemeClr val="dk1"/>
                </a:solidFill>
                <a:latin typeface="Montserrat Bold" pitchFamily="2" charset="-52"/>
                <a:sym typeface="Arial"/>
              </a:endParaRPr>
            </a:p>
          </p:txBody>
        </p:sp>
        <p:sp>
          <p:nvSpPr>
            <p:cNvPr id="88" name="Google Shape;274;p5">
              <a:extLst>
                <a:ext uri="{FF2B5EF4-FFF2-40B4-BE49-F238E27FC236}">
                  <a16:creationId xmlns="" xmlns:a16="http://schemas.microsoft.com/office/drawing/2014/main" id="{5F29A9E9-A448-488E-8223-676A3AAA53AA}"/>
                </a:ext>
              </a:extLst>
            </p:cNvPr>
            <p:cNvSpPr txBox="1"/>
            <p:nvPr/>
          </p:nvSpPr>
          <p:spPr>
            <a:xfrm>
              <a:off x="921680" y="4531014"/>
              <a:ext cx="747282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>
                  <a:latin typeface="+mn-lt"/>
                </a:rPr>
                <a:t>день</a:t>
              </a:r>
              <a:endParaRPr sz="1200" dirty="0">
                <a:latin typeface="+mn-lt"/>
              </a:endParaRPr>
            </a:p>
          </p:txBody>
        </p:sp>
      </p:grpSp>
      <p:sp>
        <p:nvSpPr>
          <p:cNvPr id="53" name="Номер слайда 1">
            <a:extLst>
              <a:ext uri="{FF2B5EF4-FFF2-40B4-BE49-F238E27FC236}">
                <a16:creationId xmlns="" xmlns:a16="http://schemas.microsoft.com/office/drawing/2014/main" id="{4259F656-25CD-455F-B54D-31AA270B421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11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1" name="Google Shape;479;p11">
            <a:extLst>
              <a:ext uri="{FF2B5EF4-FFF2-40B4-BE49-F238E27FC236}">
                <a16:creationId xmlns="" xmlns:a16="http://schemas.microsoft.com/office/drawing/2014/main" id="{E60D2ADE-0D56-4207-B760-086944D16FA6}"/>
              </a:ext>
            </a:extLst>
          </p:cNvPr>
          <p:cNvSpPr/>
          <p:nvPr/>
        </p:nvSpPr>
        <p:spPr>
          <a:xfrm>
            <a:off x="1599029" y="1187720"/>
            <a:ext cx="510869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just"/>
            <a:r>
              <a:rPr lang="ru-RU" sz="1800" dirty="0">
                <a:solidFill>
                  <a:schemeClr val="bg2"/>
                </a:solidFill>
                <a:latin typeface="Montserrat SemiBold" pitchFamily="2" charset="-52"/>
              </a:rPr>
              <a:t>26 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Segoe UI Light" panose="020B0502040204020203" pitchFamily="34" charset="0"/>
              </a:rPr>
              <a:t>памятников природы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chemeClr val="bg2"/>
                </a:solidFill>
                <a:latin typeface="Montserrat SemiBold" pitchFamily="2" charset="-52"/>
                <a:ea typeface="Calibri" panose="020F0502020204030204" pitchFamily="34" charset="0"/>
                <a:cs typeface="Segoe UI Light" panose="020B0502040204020203" pitchFamily="34" charset="0"/>
              </a:rPr>
              <a:t>90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Segoe UI Light" panose="020B0502040204020203" pitchFamily="34" charset="0"/>
              </a:rPr>
              <a:t>   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выявленных памятников архитектуры</a:t>
            </a:r>
          </a:p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chemeClr val="bg2"/>
                </a:solidFill>
                <a:latin typeface="Montserrat SemiBold" pitchFamily="2" charset="-52"/>
                <a:ea typeface="Calibri" panose="020F0502020204030204" pitchFamily="34" charset="0"/>
                <a:cs typeface="Segoe UI Light" panose="020B0502040204020203" pitchFamily="34" charset="0"/>
              </a:rPr>
              <a:t>4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мифологические памятника</a:t>
            </a:r>
          </a:p>
          <a:p>
            <a:pPr lvl="0" algn="just"/>
            <a:r>
              <a:rPr lang="ru-RU" sz="1800" dirty="0">
                <a:solidFill>
                  <a:schemeClr val="bg2"/>
                </a:solidFill>
                <a:latin typeface="Montserrat SemiBold" pitchFamily="2" charset="-52"/>
                <a:ea typeface="Calibri" panose="020F0502020204030204" pitchFamily="34" charset="0"/>
                <a:cs typeface="Segoe UI Light" panose="020B0502040204020203" pitchFamily="34" charset="0"/>
              </a:rPr>
              <a:t>1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Segoe UI Light" panose="020B0502040204020203" pitchFamily="34" charset="0"/>
              </a:rPr>
              <a:t>  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усадебный комплекс</a:t>
            </a:r>
          </a:p>
        </p:txBody>
      </p:sp>
      <p:sp>
        <p:nvSpPr>
          <p:cNvPr id="123" name="Google Shape;314;p6">
            <a:extLst>
              <a:ext uri="{FF2B5EF4-FFF2-40B4-BE49-F238E27FC236}">
                <a16:creationId xmlns="" xmlns:a16="http://schemas.microsoft.com/office/drawing/2014/main" id="{F3E1609F-0A63-46E5-8FFD-8919010700D3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3418" y="3427794"/>
            <a:ext cx="648305" cy="64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7897" y="2072873"/>
            <a:ext cx="631962" cy="631962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2"/>
          <p:cNvSpPr txBox="1"/>
          <p:nvPr/>
        </p:nvSpPr>
        <p:spPr>
          <a:xfrm>
            <a:off x="4405071" y="2752020"/>
            <a:ext cx="111761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Сельский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7" name="Google Shape;497;p12"/>
          <p:cNvSpPr txBox="1"/>
          <p:nvPr/>
        </p:nvSpPr>
        <p:spPr>
          <a:xfrm>
            <a:off x="948094" y="4087380"/>
            <a:ext cx="22589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Индустриальный и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промышленный</a:t>
            </a:r>
          </a:p>
        </p:txBody>
      </p:sp>
      <p:sp>
        <p:nvSpPr>
          <p:cNvPr id="495" name="Google Shape;495;p12"/>
          <p:cNvSpPr txBox="1"/>
          <p:nvPr/>
        </p:nvSpPr>
        <p:spPr>
          <a:xfrm>
            <a:off x="3747871" y="4091728"/>
            <a:ext cx="24320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Экологический 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и приключенческий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4" name="Google Shape;494;p12"/>
          <p:cNvSpPr txBox="1"/>
          <p:nvPr/>
        </p:nvSpPr>
        <p:spPr>
          <a:xfrm>
            <a:off x="842296" y="2746485"/>
            <a:ext cx="247054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Событийный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01" name="Google Shape;50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1342" y="3348061"/>
            <a:ext cx="645073" cy="64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2503" y="2093787"/>
            <a:ext cx="590135" cy="59013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12"/>
          <p:cNvSpPr txBox="1"/>
          <p:nvPr/>
        </p:nvSpPr>
        <p:spPr>
          <a:xfrm>
            <a:off x="646730" y="1600453"/>
            <a:ext cx="286168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Культурно-познавательный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3" name="Google Shape;493;p12"/>
          <p:cNvSpPr txBox="1"/>
          <p:nvPr/>
        </p:nvSpPr>
        <p:spPr>
          <a:xfrm>
            <a:off x="3631622" y="1600453"/>
            <a:ext cx="266451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Лечебно-рекреационный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03" name="Google Shape;50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0937" y="1015732"/>
            <a:ext cx="573267" cy="57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7732" y="1026219"/>
            <a:ext cx="552292" cy="552292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12"/>
          <p:cNvSpPr txBox="1"/>
          <p:nvPr/>
        </p:nvSpPr>
        <p:spPr>
          <a:xfrm>
            <a:off x="2297069" y="5236143"/>
            <a:ext cx="23782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Детский и семейный</a:t>
            </a:r>
          </a:p>
        </p:txBody>
      </p:sp>
      <p:pic>
        <p:nvPicPr>
          <p:cNvPr id="505" name="Google Shape;505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07914" y="4610505"/>
            <a:ext cx="556528" cy="556528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2"/>
          <p:cNvSpPr/>
          <p:nvPr/>
        </p:nvSpPr>
        <p:spPr>
          <a:xfrm>
            <a:off x="6463586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2"/>
          <p:cNvSpPr txBox="1"/>
          <p:nvPr/>
        </p:nvSpPr>
        <p:spPr>
          <a:xfrm>
            <a:off x="814530" y="6057792"/>
            <a:ext cx="3611056" cy="65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dirty="0"/>
              <a:t>Популярные места для посещения</a:t>
            </a:r>
            <a:endParaRPr dirty="0"/>
          </a:p>
        </p:txBody>
      </p:sp>
      <p:sp>
        <p:nvSpPr>
          <p:cNvPr id="511" name="Google Shape;511;p12"/>
          <p:cNvSpPr/>
          <p:nvPr/>
        </p:nvSpPr>
        <p:spPr>
          <a:xfrm>
            <a:off x="814530" y="6829709"/>
            <a:ext cx="5663486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FCB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D3D3C"/>
                </a:solidFill>
                <a:latin typeface="+mn-lt"/>
              </a:rPr>
              <a:t>Гончарное производство «Сады </a:t>
            </a:r>
            <a:r>
              <a:rPr lang="ru-RU" sz="1500" dirty="0" err="1">
                <a:solidFill>
                  <a:srgbClr val="3D3D3C"/>
                </a:solidFill>
                <a:latin typeface="+mn-lt"/>
              </a:rPr>
              <a:t>Аурики</a:t>
            </a:r>
            <a:r>
              <a:rPr lang="ru-RU" sz="1500" dirty="0">
                <a:solidFill>
                  <a:srgbClr val="3D3D3C"/>
                </a:solidFill>
                <a:latin typeface="+mn-lt"/>
              </a:rPr>
              <a:t>»</a:t>
            </a:r>
          </a:p>
          <a:p>
            <a:pPr marL="285750" indent="-285750">
              <a:spcBef>
                <a:spcPts val="600"/>
              </a:spcBef>
              <a:buClr>
                <a:srgbClr val="FFCB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D3D3C"/>
                </a:solidFill>
                <a:latin typeface="+mn-lt"/>
              </a:rPr>
              <a:t>Брендовый музей Ямщика</a:t>
            </a:r>
          </a:p>
          <a:p>
            <a:pPr marL="285750" indent="-285750">
              <a:spcBef>
                <a:spcPts val="600"/>
              </a:spcBef>
              <a:buClr>
                <a:srgbClr val="FFCB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D3D3C"/>
                </a:solidFill>
                <a:latin typeface="+mn-lt"/>
              </a:rPr>
              <a:t>Технопарк «</a:t>
            </a:r>
            <a:r>
              <a:rPr lang="ru-RU" sz="1500" dirty="0" err="1">
                <a:solidFill>
                  <a:srgbClr val="3D3D3C"/>
                </a:solidFill>
                <a:latin typeface="+mn-lt"/>
              </a:rPr>
              <a:t>ЛокаловЪ</a:t>
            </a:r>
            <a:r>
              <a:rPr lang="ru-RU" sz="1500" dirty="0">
                <a:solidFill>
                  <a:srgbClr val="3D3D3C"/>
                </a:solidFill>
                <a:latin typeface="+mn-lt"/>
              </a:rPr>
              <a:t>»</a:t>
            </a:r>
          </a:p>
          <a:p>
            <a:pPr marL="285750" indent="-285750">
              <a:spcBef>
                <a:spcPts val="600"/>
              </a:spcBef>
              <a:buClr>
                <a:srgbClr val="FFCB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D3D3C"/>
                </a:solidFill>
                <a:latin typeface="+mn-lt"/>
              </a:rPr>
              <a:t>Великосельский Кремль</a:t>
            </a:r>
          </a:p>
        </p:txBody>
      </p:sp>
      <p:sp>
        <p:nvSpPr>
          <p:cNvPr id="37" name="Google Shape;130;p2">
            <a:extLst>
              <a:ext uri="{FF2B5EF4-FFF2-40B4-BE49-F238E27FC236}">
                <a16:creationId xmlns="" xmlns:a16="http://schemas.microsoft.com/office/drawing/2014/main" id="{FB9511CB-34B1-434B-A180-7D2048B911E9}"/>
              </a:ext>
            </a:extLst>
          </p:cNvPr>
          <p:cNvSpPr txBox="1"/>
          <p:nvPr/>
        </p:nvSpPr>
        <p:spPr>
          <a:xfrm>
            <a:off x="777521" y="460375"/>
            <a:ext cx="5583591" cy="63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Виды туризма</a:t>
            </a:r>
          </a:p>
        </p:txBody>
      </p:sp>
      <p:sp>
        <p:nvSpPr>
          <p:cNvPr id="28" name="Номер слайда 1">
            <a:extLst>
              <a:ext uri="{FF2B5EF4-FFF2-40B4-BE49-F238E27FC236}">
                <a16:creationId xmlns="" xmlns:a16="http://schemas.microsoft.com/office/drawing/2014/main" id="{CD464316-BBF4-4D6B-A682-B9FB2419AF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12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0" name="Google Shape;314;p6">
            <a:extLst>
              <a:ext uri="{FF2B5EF4-FFF2-40B4-BE49-F238E27FC236}">
                <a16:creationId xmlns="" xmlns:a16="http://schemas.microsoft.com/office/drawing/2014/main" id="{9F72EFD2-BC67-438E-9D2A-A6AB6AE60110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123A5AE-26DC-4A3A-B4E7-DD11C3120446}"/>
              </a:ext>
            </a:extLst>
          </p:cNvPr>
          <p:cNvSpPr txBox="1"/>
          <p:nvPr/>
        </p:nvSpPr>
        <p:spPr>
          <a:xfrm>
            <a:off x="898936" y="3193311"/>
            <a:ext cx="223552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sz="1100" dirty="0"/>
              <a:t>Музей Ямщика</a:t>
            </a:r>
          </a:p>
        </p:txBody>
      </p:sp>
      <p:sp>
        <p:nvSpPr>
          <p:cNvPr id="21" name="Google Shape;190;p3">
            <a:extLst>
              <a:ext uri="{FF2B5EF4-FFF2-40B4-BE49-F238E27FC236}">
                <a16:creationId xmlns="" xmlns:a16="http://schemas.microsoft.com/office/drawing/2014/main" id="{322AED98-6658-4256-B95B-D92CB8936CAF}"/>
              </a:ext>
            </a:extLst>
          </p:cNvPr>
          <p:cNvSpPr/>
          <p:nvPr/>
        </p:nvSpPr>
        <p:spPr>
          <a:xfrm>
            <a:off x="800830" y="3170038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FD78395-0832-41A0-A1A1-95E3E01134F1}"/>
              </a:ext>
            </a:extLst>
          </p:cNvPr>
          <p:cNvSpPr txBox="1"/>
          <p:nvPr/>
        </p:nvSpPr>
        <p:spPr>
          <a:xfrm>
            <a:off x="4148952" y="3190504"/>
            <a:ext cx="223552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1100" dirty="0"/>
              <a:t>Гончарное производство </a:t>
            </a:r>
          </a:p>
          <a:p>
            <a:pPr algn="l">
              <a:lnSpc>
                <a:spcPct val="90000"/>
              </a:lnSpc>
            </a:pPr>
            <a:r>
              <a:rPr lang="ru-RU" sz="1100" dirty="0"/>
              <a:t>«Сады </a:t>
            </a:r>
            <a:r>
              <a:rPr lang="ru-RU" sz="1100" dirty="0" err="1"/>
              <a:t>Аурики</a:t>
            </a:r>
            <a:r>
              <a:rPr lang="ru-RU" sz="1100" dirty="0"/>
              <a:t>»</a:t>
            </a:r>
          </a:p>
        </p:txBody>
      </p:sp>
      <p:sp>
        <p:nvSpPr>
          <p:cNvPr id="23" name="Google Shape;190;p3">
            <a:extLst>
              <a:ext uri="{FF2B5EF4-FFF2-40B4-BE49-F238E27FC236}">
                <a16:creationId xmlns="" xmlns:a16="http://schemas.microsoft.com/office/drawing/2014/main" id="{55727FE3-A2FD-49B1-962A-FCE31D2938CD}"/>
              </a:ext>
            </a:extLst>
          </p:cNvPr>
          <p:cNvSpPr/>
          <p:nvPr/>
        </p:nvSpPr>
        <p:spPr>
          <a:xfrm>
            <a:off x="4050846" y="3167231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3"/>
          <p:cNvSpPr/>
          <p:nvPr/>
        </p:nvSpPr>
        <p:spPr>
          <a:xfrm>
            <a:off x="-36124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Номер слайда 1">
            <a:extLst>
              <a:ext uri="{FF2B5EF4-FFF2-40B4-BE49-F238E27FC236}">
                <a16:creationId xmlns="" xmlns:a16="http://schemas.microsoft.com/office/drawing/2014/main" id="{06E26BDB-34E8-487D-84EA-55654362757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13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Google Shape;314;p6">
            <a:extLst>
              <a:ext uri="{FF2B5EF4-FFF2-40B4-BE49-F238E27FC236}">
                <a16:creationId xmlns="" xmlns:a16="http://schemas.microsoft.com/office/drawing/2014/main" id="{B0CE24EB-13E6-4EE6-A8C9-136E5A906897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14" name="Рисунок 13" descr="velikoselskii-kreml-peizazh-tserkvi-kolokolnia-reka-otrazhen-2.jpg">
            <a:extLst>
              <a:ext uri="{FF2B5EF4-FFF2-40B4-BE49-F238E27FC236}">
                <a16:creationId xmlns="" xmlns:a16="http://schemas.microsoft.com/office/drawing/2014/main" id="{9C82485E-ECF6-4B44-AE64-411CA3AEB7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" y="4066399"/>
            <a:ext cx="5586413" cy="3564903"/>
          </a:xfrm>
          <a:prstGeom prst="roundRect">
            <a:avLst>
              <a:gd name="adj" fmla="val 3406"/>
            </a:avLst>
          </a:prstGeom>
        </p:spPr>
      </p:pic>
      <p:pic>
        <p:nvPicPr>
          <p:cNvPr id="15" name="Рисунок 14" descr="8872217_2000 (1).jpg">
            <a:extLst>
              <a:ext uri="{FF2B5EF4-FFF2-40B4-BE49-F238E27FC236}">
                <a16:creationId xmlns="" xmlns:a16="http://schemas.microsoft.com/office/drawing/2014/main" id="{3089190F-0842-49CA-86D5-A14D2F1532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565" r="8931"/>
          <a:stretch/>
        </p:blipFill>
        <p:spPr>
          <a:xfrm>
            <a:off x="800099" y="1254919"/>
            <a:ext cx="2334079" cy="1796730"/>
          </a:xfrm>
          <a:prstGeom prst="roundRect">
            <a:avLst>
              <a:gd name="adj" fmla="val 3406"/>
            </a:avLst>
          </a:prstGeom>
        </p:spPr>
      </p:pic>
      <p:pic>
        <p:nvPicPr>
          <p:cNvPr id="16" name="Рисунок 15" descr="vcOxyAee59Q.jpg">
            <a:extLst>
              <a:ext uri="{FF2B5EF4-FFF2-40B4-BE49-F238E27FC236}">
                <a16:creationId xmlns="" xmlns:a16="http://schemas.microsoft.com/office/drawing/2014/main" id="{9B74C95F-E56B-4BB9-A328-D7CD2FB22C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3915"/>
          <a:stretch/>
        </p:blipFill>
        <p:spPr>
          <a:xfrm>
            <a:off x="4047671" y="1248999"/>
            <a:ext cx="2335214" cy="1796730"/>
          </a:xfrm>
          <a:prstGeom prst="roundRect">
            <a:avLst>
              <a:gd name="adj" fmla="val 3406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6A71A4F-FEE7-495C-9AE7-4490985E0B34}"/>
              </a:ext>
            </a:extLst>
          </p:cNvPr>
          <p:cNvSpPr txBox="1"/>
          <p:nvPr/>
        </p:nvSpPr>
        <p:spPr>
          <a:xfrm>
            <a:off x="898936" y="7784161"/>
            <a:ext cx="223552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sz="1100" dirty="0"/>
              <a:t>Великосельский Кремль</a:t>
            </a:r>
          </a:p>
        </p:txBody>
      </p:sp>
      <p:sp>
        <p:nvSpPr>
          <p:cNvPr id="28" name="Google Shape;190;p3">
            <a:extLst>
              <a:ext uri="{FF2B5EF4-FFF2-40B4-BE49-F238E27FC236}">
                <a16:creationId xmlns="" xmlns:a16="http://schemas.microsoft.com/office/drawing/2014/main" id="{CFA3AC5B-C9A6-4D53-8947-1D724F728CBE}"/>
              </a:ext>
            </a:extLst>
          </p:cNvPr>
          <p:cNvSpPr/>
          <p:nvPr/>
        </p:nvSpPr>
        <p:spPr>
          <a:xfrm>
            <a:off x="800830" y="7760888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623876"/>
            <a:ext cx="45108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Приоритетные инвестиционные ниши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="" xmlns:a16="http://schemas.microsoft.com/office/drawing/2014/main" id="{200B0AD8-2640-4CA2-8A5A-7BC992B590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5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Номер слайда 1">
            <a:extLst>
              <a:ext uri="{FF2B5EF4-FFF2-40B4-BE49-F238E27FC236}">
                <a16:creationId xmlns="" xmlns:a16="http://schemas.microsoft.com/office/drawing/2014/main" id="{838DA50A-00F2-4616-8D37-5F631F17F2A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15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Google Shape;314;p6">
            <a:extLst>
              <a:ext uri="{FF2B5EF4-FFF2-40B4-BE49-F238E27FC236}">
                <a16:creationId xmlns="" xmlns:a16="http://schemas.microsoft.com/office/drawing/2014/main" id="{0B768707-CE3A-4FBA-A75F-E18A28B55AB0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28" name="Picture 3">
            <a:extLst>
              <a:ext uri="{FF2B5EF4-FFF2-40B4-BE49-F238E27FC236}">
                <a16:creationId xmlns="" xmlns:a16="http://schemas.microsoft.com/office/drawing/2014/main" id="{22B1189A-5331-439D-BF4B-C9BBA45D3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7"/>
          <a:stretch/>
        </p:blipFill>
        <p:spPr bwMode="auto">
          <a:xfrm>
            <a:off x="808551" y="4949808"/>
            <a:ext cx="2678588" cy="1937898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="" xmlns:a16="http://schemas.microsoft.com/office/drawing/2014/main" id="{23B812D1-3CF0-4417-A871-5B91C1C9F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 bwMode="auto">
          <a:xfrm>
            <a:off x="800100" y="2235052"/>
            <a:ext cx="2697461" cy="1410663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">
            <a:extLst>
              <a:ext uri="{FF2B5EF4-FFF2-40B4-BE49-F238E27FC236}">
                <a16:creationId xmlns="" xmlns:a16="http://schemas.microsoft.com/office/drawing/2014/main" id="{65D94525-CEA7-41B2-B807-AF2A67618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46" y="2235052"/>
            <a:ext cx="2620268" cy="1410663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0">
            <a:extLst>
              <a:ext uri="{FF2B5EF4-FFF2-40B4-BE49-F238E27FC236}">
                <a16:creationId xmlns="" xmlns:a16="http://schemas.microsoft.com/office/drawing/2014/main" id="{3DA259BC-D277-4135-BA43-E6262D46D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94" r="-350" b="12512"/>
          <a:stretch/>
        </p:blipFill>
        <p:spPr bwMode="auto">
          <a:xfrm>
            <a:off x="808550" y="596899"/>
            <a:ext cx="2697461" cy="1410663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1">
            <a:extLst>
              <a:ext uri="{FF2B5EF4-FFF2-40B4-BE49-F238E27FC236}">
                <a16:creationId xmlns="" xmlns:a16="http://schemas.microsoft.com/office/drawing/2014/main" id="{5511E56A-6D1A-4774-8D9B-315D878DF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2"/>
          <a:stretch/>
        </p:blipFill>
        <p:spPr bwMode="auto">
          <a:xfrm>
            <a:off x="3761482" y="596899"/>
            <a:ext cx="2620268" cy="1410663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2">
            <a:extLst>
              <a:ext uri="{FF2B5EF4-FFF2-40B4-BE49-F238E27FC236}">
                <a16:creationId xmlns="" xmlns:a16="http://schemas.microsoft.com/office/drawing/2014/main" id="{B5265034-B611-4EE0-8DE4-05D0DED66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/>
          <a:stretch/>
        </p:blipFill>
        <p:spPr bwMode="auto">
          <a:xfrm>
            <a:off x="3780046" y="4907199"/>
            <a:ext cx="2620268" cy="1980507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5C78784-DE91-4632-967B-383AD9BF4999}"/>
              </a:ext>
            </a:extLst>
          </p:cNvPr>
          <p:cNvSpPr txBox="1"/>
          <p:nvPr/>
        </p:nvSpPr>
        <p:spPr>
          <a:xfrm>
            <a:off x="896700" y="3782031"/>
            <a:ext cx="410202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sz="1100" dirty="0"/>
              <a:t>Обрабатывающая промышленность</a:t>
            </a:r>
          </a:p>
        </p:txBody>
      </p:sp>
      <p:sp>
        <p:nvSpPr>
          <p:cNvPr id="16" name="Google Shape;190;p3">
            <a:extLst>
              <a:ext uri="{FF2B5EF4-FFF2-40B4-BE49-F238E27FC236}">
                <a16:creationId xmlns="" xmlns:a16="http://schemas.microsoft.com/office/drawing/2014/main" id="{029BFF3E-3894-4EFB-9E7F-A275DF85343B}"/>
              </a:ext>
            </a:extLst>
          </p:cNvPr>
          <p:cNvSpPr/>
          <p:nvPr/>
        </p:nvSpPr>
        <p:spPr>
          <a:xfrm>
            <a:off x="798594" y="3758758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9D108F1-37DE-4EA0-86F6-1A824B52A032}"/>
              </a:ext>
            </a:extLst>
          </p:cNvPr>
          <p:cNvSpPr txBox="1"/>
          <p:nvPr/>
        </p:nvSpPr>
        <p:spPr>
          <a:xfrm>
            <a:off x="896700" y="7026615"/>
            <a:ext cx="2037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sz="1100" dirty="0"/>
              <a:t>Сельское хозяйство</a:t>
            </a:r>
          </a:p>
        </p:txBody>
      </p:sp>
      <p:sp>
        <p:nvSpPr>
          <p:cNvPr id="23" name="Google Shape;190;p3">
            <a:extLst>
              <a:ext uri="{FF2B5EF4-FFF2-40B4-BE49-F238E27FC236}">
                <a16:creationId xmlns="" xmlns:a16="http://schemas.microsoft.com/office/drawing/2014/main" id="{E4A6E533-8538-4171-8B29-54F2E83E31F5}"/>
              </a:ext>
            </a:extLst>
          </p:cNvPr>
          <p:cNvSpPr/>
          <p:nvPr/>
        </p:nvSpPr>
        <p:spPr>
          <a:xfrm>
            <a:off x="798594" y="7003342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C27AD12-3A72-4B8F-AF38-FAA714C16FDB}"/>
              </a:ext>
            </a:extLst>
          </p:cNvPr>
          <p:cNvSpPr txBox="1"/>
          <p:nvPr/>
        </p:nvSpPr>
        <p:spPr>
          <a:xfrm>
            <a:off x="3878152" y="7026615"/>
            <a:ext cx="225677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sz="1100" dirty="0"/>
              <a:t>Строительство</a:t>
            </a:r>
          </a:p>
        </p:txBody>
      </p:sp>
      <p:sp>
        <p:nvSpPr>
          <p:cNvPr id="29" name="Google Shape;190;p3">
            <a:extLst>
              <a:ext uri="{FF2B5EF4-FFF2-40B4-BE49-F238E27FC236}">
                <a16:creationId xmlns="" xmlns:a16="http://schemas.microsoft.com/office/drawing/2014/main" id="{560455DC-7EE7-486C-83C1-9653B6DCC8B0}"/>
              </a:ext>
            </a:extLst>
          </p:cNvPr>
          <p:cNvSpPr/>
          <p:nvPr/>
        </p:nvSpPr>
        <p:spPr>
          <a:xfrm>
            <a:off x="3780046" y="7003342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4116318"/>
            <a:ext cx="45108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Меры поддержки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="" xmlns:a16="http://schemas.microsoft.com/office/drawing/2014/main" id="{E2EF52F3-F094-472E-8C85-B920ADBF78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281;p5">
            <a:extLst>
              <a:ext uri="{FF2B5EF4-FFF2-40B4-BE49-F238E27FC236}">
                <a16:creationId xmlns="" xmlns:a16="http://schemas.microsoft.com/office/drawing/2014/main" id="{3A616BFD-16E1-48B4-8CC9-4C61282FA2A7}"/>
              </a:ext>
            </a:extLst>
          </p:cNvPr>
          <p:cNvCxnSpPr>
            <a:cxnSpLocks/>
          </p:cNvCxnSpPr>
          <p:nvPr/>
        </p:nvCxnSpPr>
        <p:spPr>
          <a:xfrm>
            <a:off x="310594" y="5183188"/>
            <a:ext cx="6077406" cy="0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59" name="Скругленный прямоугольник 58"/>
          <p:cNvSpPr/>
          <p:nvPr/>
        </p:nvSpPr>
        <p:spPr>
          <a:xfrm>
            <a:off x="800100" y="995286"/>
            <a:ext cx="5581650" cy="5029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00100" y="5353716"/>
            <a:ext cx="5581650" cy="4559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C16726F-DD90-4BEE-9A2B-875FB8AA80C2}"/>
              </a:ext>
            </a:extLst>
          </p:cNvPr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800100" y="1700718"/>
            <a:ext cx="240373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 НА ПРИБЫЛЬ</a:t>
            </a:r>
          </a:p>
        </p:txBody>
      </p:sp>
      <p:sp>
        <p:nvSpPr>
          <p:cNvPr id="17" name="Прямоугольник 32"/>
          <p:cNvSpPr>
            <a:spLocks noChangeArrowheads="1"/>
          </p:cNvSpPr>
          <p:nvPr/>
        </p:nvSpPr>
        <p:spPr bwMode="auto">
          <a:xfrm>
            <a:off x="3657599" y="1704400"/>
            <a:ext cx="26009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 НА ИМУЩЕСТВО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96571" y="3176657"/>
            <a:ext cx="240161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ЗЕМЕЛЬНЫЙ НАЛОГ</a:t>
            </a:r>
          </a:p>
        </p:txBody>
      </p:sp>
      <p:pic>
        <p:nvPicPr>
          <p:cNvPr id="22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13568" r="12780" b="13590"/>
          <a:stretch>
            <a:fillRect/>
          </a:stretch>
        </p:blipFill>
        <p:spPr bwMode="auto">
          <a:xfrm>
            <a:off x="3664906" y="2048675"/>
            <a:ext cx="376559" cy="441787"/>
          </a:xfrm>
          <a:prstGeom prst="rect">
            <a:avLst/>
          </a:prstGeom>
          <a:noFill/>
        </p:spPr>
      </p:pic>
      <p:pic>
        <p:nvPicPr>
          <p:cNvPr id="23" name="Picture 2" descr="D:\Проекты\_Я\2019_04_01 Инвестклимат ЯО\6779fdd118e0b1c28fae07cd5ebc3a1e.pn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50000"/>
          </a:blip>
          <a:srcRect/>
          <a:stretch>
            <a:fillRect/>
          </a:stretch>
        </p:blipFill>
        <p:spPr bwMode="auto">
          <a:xfrm>
            <a:off x="811772" y="3665586"/>
            <a:ext cx="408454" cy="405121"/>
          </a:xfrm>
          <a:prstGeom prst="rect">
            <a:avLst/>
          </a:prstGeom>
          <a:noFill/>
        </p:spPr>
      </p:pic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129850" y="1945230"/>
          <a:ext cx="2457349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17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4731"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первые 5 лет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12%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последующие 5 лет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683425"/>
              </p:ext>
            </p:extLst>
          </p:nvPr>
        </p:nvGraphicFramePr>
        <p:xfrm>
          <a:off x="4057963" y="1945230"/>
          <a:ext cx="2681502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6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18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4731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Montserrat SemiBold" pitchFamily="2" charset="-52"/>
                          <a:cs typeface="Segoe UI Light" panose="020B0502040204020203" pitchFamily="34" charset="0"/>
                        </a:rPr>
                        <a:t>0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 SemiBold" pitchFamily="2" charset="-52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первые 5 лет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marL="0" indent="0"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Montserrat SemiBold" pitchFamily="2" charset="-52"/>
                          <a:cs typeface="Segoe UI Light" panose="020B0502040204020203" pitchFamily="34" charset="0"/>
                        </a:rPr>
                        <a:t>1,1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 SemiBold" pitchFamily="2" charset="-52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последующие 5 лет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1226795" y="3683397"/>
          <a:ext cx="2194091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2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78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первые 3 года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60498"/>
              </p:ext>
            </p:extLst>
          </p:nvPr>
        </p:nvGraphicFramePr>
        <p:xfrm>
          <a:off x="4057963" y="3697053"/>
          <a:ext cx="2625734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5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0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4390"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от 0</a:t>
                      </a:r>
                    </a:p>
                  </a:txBody>
                  <a:tcPr marL="72000" marR="72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alt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в течение 24 месяцев</a:t>
                      </a:r>
                      <a:endParaRPr lang="ru-RU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390"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до 1</a:t>
                      </a:r>
                    </a:p>
                  </a:txBody>
                  <a:tcPr marL="72000" marR="72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alt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после 120-го месяца</a:t>
                      </a:r>
                      <a:endParaRPr lang="ru-RU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" name="Picture 3" descr="D:\Проекты\_Я\2019_04_01 Инвестклимат ЯО\coal_cart_trolley_tain_track_fossil_lugger-512.png"/>
          <p:cNvPicPr>
            <a:picLocks noChangeAspect="1" noChangeArrowheads="1"/>
          </p:cNvPicPr>
          <p:nvPr/>
        </p:nvPicPr>
        <p:blipFill>
          <a:blip r:embed="rId4" cstate="print">
            <a:lum bright="50000"/>
          </a:blip>
          <a:srcRect/>
          <a:stretch>
            <a:fillRect/>
          </a:stretch>
        </p:blipFill>
        <p:spPr bwMode="auto">
          <a:xfrm>
            <a:off x="3657549" y="3672959"/>
            <a:ext cx="417633" cy="386636"/>
          </a:xfrm>
          <a:prstGeom prst="rect">
            <a:avLst/>
          </a:prstGeom>
          <a:noFill/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DD2B17A-A750-461A-BA29-1EA79746A8E0}"/>
              </a:ext>
            </a:extLst>
          </p:cNvPr>
          <p:cNvSpPr txBox="1"/>
          <p:nvPr/>
        </p:nvSpPr>
        <p:spPr>
          <a:xfrm>
            <a:off x="874663" y="967487"/>
            <a:ext cx="44914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На территории действует льготный режим – </a:t>
            </a:r>
          </a:p>
          <a:p>
            <a:r>
              <a:rPr lang="ru-RU" sz="1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территория </a:t>
            </a: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  <a:ea typeface="Times New Roman" panose="02020603050405020304" pitchFamily="18" charset="0"/>
              </a:rPr>
              <a:t>ТОР </a:t>
            </a:r>
            <a:r>
              <a:rPr lang="ru-RU" sz="1600" b="1" dirty="0" smtClean="0">
                <a:solidFill>
                  <a:schemeClr val="tx1"/>
                </a:solidFill>
                <a:latin typeface="Montserrat SemiBold" pitchFamily="2" charset="-52"/>
                <a:ea typeface="Times New Roman" panose="02020603050405020304" pitchFamily="18" charset="0"/>
              </a:rPr>
              <a:t>«Гаврилов-Ям»</a:t>
            </a:r>
            <a:endParaRPr lang="ru-RU" sz="1600" b="1" dirty="0">
              <a:solidFill>
                <a:schemeClr val="tx1"/>
              </a:solidFill>
              <a:latin typeface="Montserrat SemiBold" pitchFamily="2" charset="-52"/>
              <a:ea typeface="Times New Roman" panose="02020603050405020304" pitchFamily="18" charset="0"/>
            </a:endParaRPr>
          </a:p>
        </p:txBody>
      </p:sp>
      <p:pic>
        <p:nvPicPr>
          <p:cNvPr id="20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798026" y="2112619"/>
            <a:ext cx="410106" cy="402587"/>
          </a:xfrm>
          <a:prstGeom prst="rect">
            <a:avLst/>
          </a:prstGeom>
          <a:noFill/>
        </p:spPr>
      </p:pic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3657599" y="3049453"/>
            <a:ext cx="308186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 НА ДОБЫЧУ ПОЛЕЗНЫХ ИСКОПАЕМЫХ</a:t>
            </a:r>
            <a:endParaRPr lang="ru-RU" sz="1200" b="1" dirty="0">
              <a:solidFill>
                <a:schemeClr val="tx1"/>
              </a:solidFill>
              <a:latin typeface="Montserrat SemiBold" pitchFamily="2" charset="-52"/>
              <a:cs typeface="Segoe UI Light" panose="020B0502040204020203" pitchFamily="34" charset="0"/>
            </a:endParaRPr>
          </a:p>
          <a:p>
            <a:r>
              <a:rPr lang="ru-RU" sz="7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(коэффициент, характеризующий территорию добычи</a:t>
            </a:r>
            <a:endParaRPr lang="en-US" sz="700" dirty="0">
              <a:solidFill>
                <a:schemeClr val="tx1"/>
              </a:solidFill>
              <a:latin typeface="+mn-lt"/>
              <a:cs typeface="Segoe UI Light" panose="020B0502040204020203" pitchFamily="34" charset="0"/>
            </a:endParaRPr>
          </a:p>
          <a:p>
            <a:r>
              <a:rPr lang="ru-RU" sz="7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 полезного ископаемого)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78BD483-F5C2-43BC-A57C-2ADBD0F228EB}"/>
              </a:ext>
            </a:extLst>
          </p:cNvPr>
          <p:cNvSpPr txBox="1"/>
          <p:nvPr/>
        </p:nvSpPr>
        <p:spPr>
          <a:xfrm>
            <a:off x="1385558" y="4468362"/>
            <a:ext cx="369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Montserrat SemiBold" pitchFamily="2" charset="-52"/>
              </a:rPr>
              <a:t>6 резидентов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по состоянию на 01.01.2024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6" name="Picture 2" descr="C:\Users\lebedevate\Desktop\Презентации\Icons Maps\Icons_3\h.png">
            <a:extLst>
              <a:ext uri="{FF2B5EF4-FFF2-40B4-BE49-F238E27FC236}">
                <a16:creationId xmlns="" xmlns:a16="http://schemas.microsoft.com/office/drawing/2014/main" id="{3DD12C3C-08B2-44AB-9359-D90C9CDF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393405"/>
            <a:ext cx="461144" cy="434764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874663" y="5407948"/>
            <a:ext cx="4983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Региональные инвестиционные проекты</a:t>
            </a: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1497765" y="6097678"/>
          <a:ext cx="4907622" cy="103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3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92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20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10%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начиная с налогового периода, в котором получена первая прибыль от реализации товаров в рамках проекта</a:t>
                      </a:r>
                    </a:p>
                    <a:p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заканчивая налоговым периодом, в котором 20% - 10% = капитальные вложения по проекту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1497765" y="7127689"/>
            <a:ext cx="3435124" cy="33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Montserrat SemiBold" pitchFamily="2" charset="-52"/>
              </a:rPr>
              <a:t>не более 5 налоговых периодов</a:t>
            </a: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661988" y="5841779"/>
            <a:ext cx="2415227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 НА ПРИБЫЛЬ</a:t>
            </a:r>
          </a:p>
        </p:txBody>
      </p:sp>
      <p:pic>
        <p:nvPicPr>
          <p:cNvPr id="57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785000" y="6524178"/>
            <a:ext cx="451117" cy="442846"/>
          </a:xfrm>
          <a:prstGeom prst="rect">
            <a:avLst/>
          </a:prstGeom>
          <a:noFill/>
        </p:spPr>
      </p:pic>
      <p:sp>
        <p:nvSpPr>
          <p:cNvPr id="40" name="Скругленный прямоугольник 39"/>
          <p:cNvSpPr/>
          <p:nvPr/>
        </p:nvSpPr>
        <p:spPr>
          <a:xfrm>
            <a:off x="800100" y="7606414"/>
            <a:ext cx="558165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91350" y="8129296"/>
            <a:ext cx="5569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Льготное кредитование и строительство инфраструктуры по программам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ВЭБ.РФ</a:t>
            </a:r>
          </a:p>
          <a:p>
            <a:endParaRPr lang="ru-RU" sz="1200" dirty="0">
              <a:solidFill>
                <a:schemeClr val="tx1"/>
              </a:solidFill>
              <a:latin typeface="+mn-lt"/>
              <a:cs typeface="Segoe UI Light" panose="020B0502040204020203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100% возмещение затрат на инфраструктуру (новые инвестиционные проекты)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4663" y="7653901"/>
            <a:ext cx="4586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Инфраструктурная поддержка</a:t>
            </a:r>
          </a:p>
        </p:txBody>
      </p:sp>
      <p:sp>
        <p:nvSpPr>
          <p:cNvPr id="51" name="Google Shape;130;p2">
            <a:extLst>
              <a:ext uri="{FF2B5EF4-FFF2-40B4-BE49-F238E27FC236}">
                <a16:creationId xmlns="" xmlns:a16="http://schemas.microsoft.com/office/drawing/2014/main" id="{3FB56828-558F-480A-B71D-14EC89C4A512}"/>
              </a:ext>
            </a:extLst>
          </p:cNvPr>
          <p:cNvSpPr txBox="1"/>
          <p:nvPr/>
        </p:nvSpPr>
        <p:spPr>
          <a:xfrm>
            <a:off x="777521" y="460375"/>
            <a:ext cx="5583591" cy="63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Меры поддержки</a:t>
            </a:r>
          </a:p>
        </p:txBody>
      </p:sp>
      <p:sp>
        <p:nvSpPr>
          <p:cNvPr id="65" name="Номер слайда 1">
            <a:extLst>
              <a:ext uri="{FF2B5EF4-FFF2-40B4-BE49-F238E27FC236}">
                <a16:creationId xmlns="" xmlns:a16="http://schemas.microsoft.com/office/drawing/2014/main" id="{F9F571B2-C3BC-4580-B640-ADD3AB83DC2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17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7" name="Google Shape;314;p6">
            <a:extLst>
              <a:ext uri="{FF2B5EF4-FFF2-40B4-BE49-F238E27FC236}">
                <a16:creationId xmlns="" xmlns:a16="http://schemas.microsoft.com/office/drawing/2014/main" id="{C79EDB2E-6FDF-4E91-967B-53211FB0FE6A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46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1270764" y="2105298"/>
          <a:ext cx="4809715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0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92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90%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суммы расходов = первоначальная стоимость основного средства/величина её изменения</a:t>
                      </a:r>
                    </a:p>
                  </a:txBody>
                  <a:tcPr marL="12192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C16726F-DD90-4BEE-9A2B-875FB8AA80C2}"/>
              </a:ext>
            </a:extLst>
          </p:cNvPr>
          <p:cNvSpPr/>
          <p:nvPr/>
        </p:nvSpPr>
        <p:spPr>
          <a:xfrm>
            <a:off x="6478526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4" descr="D:\Проекты\_Я\2019_04_01 Инвестклимат ЯО\icon_smallbusines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09824" y="4516791"/>
            <a:ext cx="466007" cy="466007"/>
          </a:xfrm>
          <a:prstGeom prst="rect">
            <a:avLst/>
          </a:prstGeom>
          <a:noFill/>
        </p:spPr>
      </p:pic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1513807" y="1673706"/>
            <a:ext cx="4566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ИНВЕСТИЦИОННЫЙ</a:t>
            </a:r>
            <a:r>
              <a:rPr lang="ru-RU" sz="1400" b="1" dirty="0">
                <a:solidFill>
                  <a:schemeClr val="bg2"/>
                </a:solidFill>
                <a:latin typeface="Cera Pro" panose="020B0604020202020204" charset="0"/>
                <a:cs typeface="Segoe UI Light" panose="020B0502040204020203" pitchFamily="34" charset="0"/>
              </a:rPr>
              <a:t> </a:t>
            </a:r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НАЛОГОВЫЙ ВЫЧЕТ ПО НАЛОГУ НА ПРИБЫЛЬ</a:t>
            </a:r>
          </a:p>
        </p:txBody>
      </p:sp>
      <p:pic>
        <p:nvPicPr>
          <p:cNvPr id="53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1353554" y="2158890"/>
            <a:ext cx="570776" cy="560310"/>
          </a:xfrm>
          <a:prstGeom prst="rect">
            <a:avLst/>
          </a:prstGeom>
          <a:noFill/>
        </p:spPr>
      </p:pic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2748335" y="4322927"/>
            <a:ext cx="33540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ТРАНСПОРТНЫЙ НАЛОГ </a:t>
            </a: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3365827" y="4502466"/>
          <a:ext cx="2736514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6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03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для ТС под проект</a:t>
                      </a:r>
                    </a:p>
                  </a:txBody>
                  <a:tcPr marL="12192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1902493" y="3262849"/>
          <a:ext cx="4199848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1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1899"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на 100%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для новых объектов</a:t>
                      </a:r>
                    </a:p>
                  </a:txBody>
                  <a:tcPr marL="12192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1899"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до 73%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для модернизированных объектов </a:t>
                      </a:r>
                    </a:p>
                  </a:txBody>
                  <a:tcPr marL="12192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" name="Прямоугольник 32"/>
          <p:cNvSpPr>
            <a:spLocks noChangeArrowheads="1"/>
          </p:cNvSpPr>
          <p:nvPr/>
        </p:nvSpPr>
        <p:spPr bwMode="auto">
          <a:xfrm>
            <a:off x="1838935" y="2856720"/>
            <a:ext cx="4241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 НА ИМУЩЕСТВО</a:t>
            </a:r>
          </a:p>
          <a:p>
            <a:pPr algn="r"/>
            <a:r>
              <a:rPr lang="ru-RU" sz="1200" dirty="0">
                <a:solidFill>
                  <a:schemeClr val="bg2"/>
                </a:solidFill>
                <a:latin typeface="+mn-lt"/>
                <a:cs typeface="Segoe UI Light" panose="020B0502040204020203" pitchFamily="34" charset="0"/>
              </a:rPr>
              <a:t>(уменьшение платежа)</a:t>
            </a:r>
          </a:p>
        </p:txBody>
      </p:sp>
      <p:pic>
        <p:nvPicPr>
          <p:cNvPr id="61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 l="13568" r="12780" b="13590"/>
          <a:stretch>
            <a:fillRect/>
          </a:stretch>
        </p:blipFill>
        <p:spPr bwMode="auto">
          <a:xfrm>
            <a:off x="1597548" y="3335389"/>
            <a:ext cx="457236" cy="536439"/>
          </a:xfrm>
          <a:prstGeom prst="rect">
            <a:avLst/>
          </a:prstGeom>
          <a:noFill/>
        </p:spPr>
      </p:pic>
      <p:sp>
        <p:nvSpPr>
          <p:cNvPr id="73" name="Скругленный прямоугольник 72"/>
          <p:cNvSpPr/>
          <p:nvPr/>
        </p:nvSpPr>
        <p:spPr>
          <a:xfrm>
            <a:off x="800100" y="6565128"/>
            <a:ext cx="5302241" cy="4291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r">
              <a:spcBef>
                <a:spcPct val="0"/>
              </a:spcBef>
            </a:pPr>
            <a:endParaRPr lang="ru-RU" sz="1800">
              <a:solidFill>
                <a:srgbClr val="FFFFFF"/>
              </a:solidFill>
              <a:latin typeface="Cera Pro" panose="020B0604020202020204" charset="0"/>
              <a:cs typeface="Arial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3230849" y="6610442"/>
            <a:ext cx="2785767" cy="33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1915" tIns="60957" rIns="121915" bIns="60957" anchor="ctr">
            <a:spAutoFit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Montserrat SemiBold" pitchFamily="2" charset="-52"/>
                <a:cs typeface="Segoe UI Light" panose="020B0502040204020203" pitchFamily="34" charset="0"/>
              </a:rPr>
              <a:t>Льготная аренда земли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72739" y="7082118"/>
            <a:ext cx="542960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685800"/>
            <a:r>
              <a:rPr lang="ru-RU" sz="2000" b="1" dirty="0">
                <a:solidFill>
                  <a:schemeClr val="tx1"/>
                </a:solidFill>
                <a:latin typeface="Montserrat SemiBold" pitchFamily="2" charset="-52"/>
                <a:ea typeface="+mn-ea"/>
                <a:cs typeface="Segoe UI Light" panose="020B0502040204020203" pitchFamily="34" charset="0"/>
              </a:rPr>
              <a:t>0,069 %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+mn-ea"/>
              </a:rPr>
              <a:t>годовых  от кадастровой стоимости участка</a:t>
            </a:r>
          </a:p>
          <a:p>
            <a:pPr algn="r" defTabSz="1390076"/>
            <a:endParaRPr lang="ru-RU" sz="1200" dirty="0">
              <a:latin typeface="Cera Pro" panose="020B0604020202020204" charset="0"/>
              <a:ea typeface="Calibri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812407" y="7573606"/>
            <a:ext cx="5289933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r">
              <a:spcBef>
                <a:spcPct val="0"/>
              </a:spcBef>
            </a:pPr>
            <a:endParaRPr lang="ru-RU" sz="1800">
              <a:solidFill>
                <a:srgbClr val="FFFFFF"/>
              </a:solidFill>
              <a:latin typeface="Cera Pro" panose="020B0604020202020204" charset="0"/>
              <a:ea typeface="Arial"/>
              <a:cs typeface="Arial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828755" y="7632932"/>
            <a:ext cx="2187861" cy="33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1915" tIns="60957" rIns="121915" bIns="60957" anchor="ctr">
            <a:spAutoFit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Montserrat SemiBold" pitchFamily="2" charset="-52"/>
                <a:cs typeface="Segoe UI Light" panose="020B0502040204020203" pitchFamily="34" charset="0"/>
              </a:rPr>
              <a:t>Консультирование</a:t>
            </a:r>
            <a:endParaRPr lang="en-US" b="1" dirty="0">
              <a:solidFill>
                <a:schemeClr val="tx1"/>
              </a:solidFill>
              <a:latin typeface="Montserrat SemiBold" pitchFamily="2" charset="-52"/>
              <a:cs typeface="Segoe UI Light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54100" y="8140130"/>
            <a:ext cx="5048240" cy="11079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800"/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Информационная и консультационная поддержка предпринимателей и инвесторов</a:t>
            </a:r>
          </a:p>
          <a:p>
            <a:pPr algn="r" defTabSz="685800"/>
            <a:endParaRPr lang="ru-RU" sz="1200" dirty="0">
              <a:solidFill>
                <a:schemeClr val="tx1"/>
              </a:solidFill>
              <a:latin typeface="+mn-lt"/>
              <a:cs typeface="Segoe UI Light" panose="020B0502040204020203" pitchFamily="34" charset="0"/>
            </a:endParaRPr>
          </a:p>
          <a:p>
            <a:pPr algn="r" defTabSz="685800"/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Работа Инвестиционного совета при главе </a:t>
            </a:r>
          </a:p>
          <a:p>
            <a:pPr algn="r" defTabSz="685800"/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Гаврилов-Ямского района</a:t>
            </a:r>
          </a:p>
          <a:p>
            <a:pPr algn="r" defTabSz="1390076"/>
            <a:endParaRPr lang="ru-RU" sz="1200" dirty="0">
              <a:latin typeface="Cera Pro" panose="020B0604020202020204" charset="0"/>
              <a:ea typeface="Calibri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945917" y="5902362"/>
            <a:ext cx="5134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Montserrat SemiBold" pitchFamily="2" charset="-52"/>
                <a:ea typeface="+mn-ea"/>
                <a:cs typeface="Segoe UI Light" panose="020B0502040204020203" pitchFamily="34" charset="0"/>
              </a:rPr>
              <a:t>0 %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+mn-ea"/>
              </a:rPr>
              <a:t>- налог на прибыль, налог на имущество</a:t>
            </a:r>
          </a:p>
        </p:txBody>
      </p:sp>
      <p:sp>
        <p:nvSpPr>
          <p:cNvPr id="31" name="Google Shape;657;p18"/>
          <p:cNvSpPr>
            <a:spLocks noChangeArrowheads="1"/>
          </p:cNvSpPr>
          <p:nvPr/>
        </p:nvSpPr>
        <p:spPr bwMode="auto">
          <a:xfrm>
            <a:off x="800100" y="5354505"/>
            <a:ext cx="5302241" cy="4572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Cera Pro" panose="020B0604020202020204" charset="0"/>
              <a:sym typeface="Calibri" panose="020F0502020204030204" pitchFamily="34" charset="0"/>
            </a:endParaRPr>
          </a:p>
        </p:txBody>
      </p:sp>
      <p:sp>
        <p:nvSpPr>
          <p:cNvPr id="32" name="Google Shape;669;p18"/>
          <p:cNvSpPr>
            <a:spLocks noChangeArrowheads="1"/>
          </p:cNvSpPr>
          <p:nvPr/>
        </p:nvSpPr>
        <p:spPr bwMode="auto">
          <a:xfrm>
            <a:off x="1264341" y="5416158"/>
            <a:ext cx="4752275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0" tIns="60950" rIns="121900" bIns="6095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Montserrat SemiBold" pitchFamily="2" charset="-52"/>
                <a:cs typeface="Segoe UI Light" panose="020B0502040204020203" pitchFamily="34" charset="0"/>
                <a:sym typeface="Arial" panose="020B0604020202020204" pitchFamily="34" charset="0"/>
              </a:rPr>
              <a:t>Специальные инвестиционные контракты</a:t>
            </a:r>
          </a:p>
        </p:txBody>
      </p:sp>
      <p:cxnSp>
        <p:nvCxnSpPr>
          <p:cNvPr id="37" name="Google Shape;281;p5">
            <a:extLst>
              <a:ext uri="{FF2B5EF4-FFF2-40B4-BE49-F238E27FC236}">
                <a16:creationId xmlns="" xmlns:a16="http://schemas.microsoft.com/office/drawing/2014/main" id="{F994B251-0B19-4118-B949-B1F2CC75D430}"/>
              </a:ext>
            </a:extLst>
          </p:cNvPr>
          <p:cNvCxnSpPr>
            <a:cxnSpLocks/>
          </p:cNvCxnSpPr>
          <p:nvPr/>
        </p:nvCxnSpPr>
        <p:spPr>
          <a:xfrm>
            <a:off x="800100" y="5183188"/>
            <a:ext cx="5671720" cy="0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40" name="Google Shape;130;p2">
            <a:extLst>
              <a:ext uri="{FF2B5EF4-FFF2-40B4-BE49-F238E27FC236}">
                <a16:creationId xmlns="" xmlns:a16="http://schemas.microsoft.com/office/drawing/2014/main" id="{CB5C70C9-73D4-4863-836E-C03B58F79485}"/>
              </a:ext>
            </a:extLst>
          </p:cNvPr>
          <p:cNvSpPr txBox="1"/>
          <p:nvPr/>
        </p:nvSpPr>
        <p:spPr>
          <a:xfrm>
            <a:off x="777521" y="460375"/>
            <a:ext cx="5583591" cy="63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Меры поддержки</a:t>
            </a:r>
          </a:p>
        </p:txBody>
      </p:sp>
      <p:sp>
        <p:nvSpPr>
          <p:cNvPr id="41" name="Скругленный прямоугольник 58">
            <a:extLst>
              <a:ext uri="{FF2B5EF4-FFF2-40B4-BE49-F238E27FC236}">
                <a16:creationId xmlns="" xmlns:a16="http://schemas.microsoft.com/office/drawing/2014/main" id="{9FEA505B-B468-42C1-88C5-8BAF7E273094}"/>
              </a:ext>
            </a:extLst>
          </p:cNvPr>
          <p:cNvSpPr/>
          <p:nvPr/>
        </p:nvSpPr>
        <p:spPr>
          <a:xfrm>
            <a:off x="800100" y="995286"/>
            <a:ext cx="5280379" cy="5029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5F36F38-805B-4512-ACBD-F14C36AD55F8}"/>
              </a:ext>
            </a:extLst>
          </p:cNvPr>
          <p:cNvSpPr txBox="1"/>
          <p:nvPr/>
        </p:nvSpPr>
        <p:spPr>
          <a:xfrm>
            <a:off x="617488" y="967487"/>
            <a:ext cx="5399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Montserrat SemiBold" pitchFamily="2" charset="-52"/>
                <a:cs typeface="Segoe UI Light" panose="020B0502040204020203" pitchFamily="34" charset="0"/>
              </a:rPr>
              <a:t>Приоритетные инвестиционные проекты и проекты по созданию и развитию индустриальных парков </a:t>
            </a:r>
          </a:p>
        </p:txBody>
      </p:sp>
      <p:sp>
        <p:nvSpPr>
          <p:cNvPr id="49" name="Номер слайда 1">
            <a:extLst>
              <a:ext uri="{FF2B5EF4-FFF2-40B4-BE49-F238E27FC236}">
                <a16:creationId xmlns="" xmlns:a16="http://schemas.microsoft.com/office/drawing/2014/main" id="{44D79255-EC59-4F32-A5DE-1243DFAA2EE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18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9" name="Google Shape;314;p6">
            <a:extLst>
              <a:ext uri="{FF2B5EF4-FFF2-40B4-BE49-F238E27FC236}">
                <a16:creationId xmlns="" xmlns:a16="http://schemas.microsoft.com/office/drawing/2014/main" id="{86097940-A80B-48CE-A2E2-7A7EE77A5A90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2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57;p18"/>
          <p:cNvSpPr/>
          <p:nvPr/>
        </p:nvSpPr>
        <p:spPr>
          <a:xfrm>
            <a:off x="806450" y="2819488"/>
            <a:ext cx="2680308" cy="1649557"/>
          </a:xfrm>
          <a:prstGeom prst="roundRect">
            <a:avLst>
              <a:gd name="adj" fmla="val 119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06450" y="2967161"/>
            <a:ext cx="2638425" cy="135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РЕГИОНАЛЬНЫЕ ПРОГРАММЫ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spc="5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Размер   от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1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до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 20 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млн. руб.</a:t>
            </a:r>
          </a:p>
          <a:p>
            <a:pPr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Ставка  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 1 – 5 % 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годовых</a:t>
            </a:r>
          </a:p>
          <a:p>
            <a:pPr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Срок 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3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лет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07245" y="1695650"/>
            <a:ext cx="55816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solidFill>
                  <a:schemeClr val="bg2"/>
                </a:solidFill>
                <a:latin typeface="Montserrat SemiBold" pitchFamily="2" charset="-52"/>
                <a:cs typeface="+mn-cs"/>
              </a:rPr>
              <a:t>ФОНД РЕГИОНАЛЬНОГО РАЗВИТИЯ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pc="50" dirty="0">
              <a:latin typeface="Cera Pro" panose="00000500000000000000" pitchFamily="2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50" dirty="0">
                <a:solidFill>
                  <a:schemeClr val="tx1"/>
                </a:solidFill>
                <a:latin typeface="+mn-lt"/>
                <a:cs typeface="+mn-cs"/>
              </a:rPr>
              <a:t>Для промышленных, с/</a:t>
            </a:r>
            <a:r>
              <a:rPr lang="ru-RU" spc="50" dirty="0" err="1">
                <a:solidFill>
                  <a:schemeClr val="tx1"/>
                </a:solidFill>
                <a:latin typeface="+mn-lt"/>
                <a:cs typeface="+mn-cs"/>
              </a:rPr>
              <a:t>х</a:t>
            </a:r>
            <a:r>
              <a:rPr lang="ru-RU" spc="50" dirty="0">
                <a:solidFill>
                  <a:schemeClr val="tx1"/>
                </a:solidFill>
                <a:latin typeface="+mn-lt"/>
                <a:cs typeface="+mn-cs"/>
              </a:rPr>
              <a:t> предприятий и индивидуальных предпринимателей, в том числе КФХ</a:t>
            </a:r>
          </a:p>
        </p:txBody>
      </p:sp>
      <p:sp>
        <p:nvSpPr>
          <p:cNvPr id="18" name="Google Shape;657;p18"/>
          <p:cNvSpPr/>
          <p:nvPr/>
        </p:nvSpPr>
        <p:spPr>
          <a:xfrm>
            <a:off x="3539582" y="2819488"/>
            <a:ext cx="2927192" cy="1649557"/>
          </a:xfrm>
          <a:prstGeom prst="roundRect">
            <a:avLst>
              <a:gd name="adj" fmla="val 103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629117" y="2967161"/>
            <a:ext cx="2847182" cy="135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>
              <a:defRPr/>
            </a:pPr>
            <a:r>
              <a:rPr lang="ru-RU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ФЕДЕРАЛЬНЫЕ</a:t>
            </a:r>
          </a:p>
          <a:p>
            <a:pPr algn="ctr">
              <a:defRPr/>
            </a:pPr>
            <a:r>
              <a:rPr lang="ru-RU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ПРОГРАММЫ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spc="50" dirty="0">
              <a:solidFill>
                <a:schemeClr val="tx1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Размер от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5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5000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млн. руб.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Базовая ставка 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5 % 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годовых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Срок            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7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лет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393700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Google Shape;130;p2">
            <a:extLst>
              <a:ext uri="{FF2B5EF4-FFF2-40B4-BE49-F238E27FC236}">
                <a16:creationId xmlns="" xmlns:a16="http://schemas.microsoft.com/office/drawing/2014/main" id="{805D2ABD-81E9-4D05-A442-3CC564507430}"/>
              </a:ext>
            </a:extLst>
          </p:cNvPr>
          <p:cNvSpPr txBox="1"/>
          <p:nvPr/>
        </p:nvSpPr>
        <p:spPr>
          <a:xfrm>
            <a:off x="777521" y="460375"/>
            <a:ext cx="5583591" cy="63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Меры поддержки</a:t>
            </a:r>
          </a:p>
        </p:txBody>
      </p:sp>
      <p:sp>
        <p:nvSpPr>
          <p:cNvPr id="26" name="Скругленный прямоугольник 58">
            <a:extLst>
              <a:ext uri="{FF2B5EF4-FFF2-40B4-BE49-F238E27FC236}">
                <a16:creationId xmlns="" xmlns:a16="http://schemas.microsoft.com/office/drawing/2014/main" id="{CA78A702-2842-42FA-9E5D-5A2D0BE681E3}"/>
              </a:ext>
            </a:extLst>
          </p:cNvPr>
          <p:cNvSpPr/>
          <p:nvPr/>
        </p:nvSpPr>
        <p:spPr>
          <a:xfrm>
            <a:off x="800100" y="995286"/>
            <a:ext cx="5581650" cy="5029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r">
              <a:spcBef>
                <a:spcPct val="0"/>
              </a:spcBef>
            </a:pPr>
            <a:endParaRPr lang="ru-RU" sz="1800">
              <a:solidFill>
                <a:srgbClr val="FFFFFF"/>
              </a:solidFill>
              <a:latin typeface="Cera Pro" panose="020B0604020202020204" charset="0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F211B60-0895-477D-A0F8-E00710C382B9}"/>
              </a:ext>
            </a:extLst>
          </p:cNvPr>
          <p:cNvSpPr txBox="1"/>
          <p:nvPr/>
        </p:nvSpPr>
        <p:spPr>
          <a:xfrm>
            <a:off x="874663" y="1092857"/>
            <a:ext cx="44914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Montserrat SemiBold" pitchFamily="2" charset="-52"/>
                <a:ea typeface="Times New Roman" panose="02020603050405020304" pitchFamily="18" charset="0"/>
              </a:rPr>
              <a:t>Льготное финансирование</a:t>
            </a:r>
          </a:p>
        </p:txBody>
      </p:sp>
      <p:cxnSp>
        <p:nvCxnSpPr>
          <p:cNvPr id="28" name="Google Shape;281;p5">
            <a:extLst>
              <a:ext uri="{FF2B5EF4-FFF2-40B4-BE49-F238E27FC236}">
                <a16:creationId xmlns="" xmlns:a16="http://schemas.microsoft.com/office/drawing/2014/main" id="{D18683EE-5BE2-47FC-90F9-4CE51D9CBBF5}"/>
              </a:ext>
            </a:extLst>
          </p:cNvPr>
          <p:cNvCxnSpPr>
            <a:cxnSpLocks/>
          </p:cNvCxnSpPr>
          <p:nvPr/>
        </p:nvCxnSpPr>
        <p:spPr>
          <a:xfrm>
            <a:off x="310594" y="4792663"/>
            <a:ext cx="6077406" cy="0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5EDA1F1-ED9C-495E-B03B-B8C187EE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4" y="4910133"/>
            <a:ext cx="592534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r>
              <a:rPr lang="ru-RU" b="1" spc="50" dirty="0">
                <a:solidFill>
                  <a:schemeClr val="bg2"/>
                </a:solidFill>
                <a:latin typeface="Montserrat SemiBold" pitchFamily="2" charset="-52"/>
                <a:cs typeface="+mn-cs"/>
              </a:rPr>
              <a:t>МСП банк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solidFill>
                <a:srgbClr val="FFC000"/>
              </a:solidFill>
              <a:latin typeface="Montserrat SemiBold" pitchFamily="2" charset="-52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50" dirty="0">
                <a:solidFill>
                  <a:schemeClr val="tx1"/>
                </a:solidFill>
                <a:latin typeface="+mn-lt"/>
                <a:cs typeface="+mn-cs"/>
              </a:rPr>
              <a:t>Для субъектов малого и среднего предпринимательства</a:t>
            </a:r>
          </a:p>
        </p:txBody>
      </p:sp>
      <p:sp>
        <p:nvSpPr>
          <p:cNvPr id="33" name="Google Shape;657;p18">
            <a:extLst>
              <a:ext uri="{FF2B5EF4-FFF2-40B4-BE49-F238E27FC236}">
                <a16:creationId xmlns="" xmlns:a16="http://schemas.microsoft.com/office/drawing/2014/main" id="{A1783179-9618-4371-8413-71B52957E162}"/>
              </a:ext>
            </a:extLst>
          </p:cNvPr>
          <p:cNvSpPr/>
          <p:nvPr/>
        </p:nvSpPr>
        <p:spPr>
          <a:xfrm>
            <a:off x="804160" y="5940060"/>
            <a:ext cx="2682598" cy="1649557"/>
          </a:xfrm>
          <a:prstGeom prst="roundRect">
            <a:avLst>
              <a:gd name="adj" fmla="val 119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CF6EF01F-EBFB-496B-BE33-332F091D3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78" y="5918456"/>
            <a:ext cx="2902268" cy="16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ИНВЕСТИЦИОННОЕ КРЕДИТОВАНИЕ</a:t>
            </a:r>
          </a:p>
          <a:p>
            <a:pPr algn="ctr">
              <a:defRPr/>
            </a:pPr>
            <a:r>
              <a:rPr lang="ru-RU" sz="1100" spc="50" dirty="0">
                <a:solidFill>
                  <a:schemeClr val="tx1"/>
                </a:solidFill>
                <a:latin typeface="+mn-lt"/>
                <a:cs typeface="+mn-cs"/>
              </a:rPr>
              <a:t>На финансирование </a:t>
            </a:r>
          </a:p>
          <a:p>
            <a:pPr algn="ctr">
              <a:defRPr/>
            </a:pPr>
            <a:r>
              <a:rPr lang="ru-RU" sz="1100" spc="50" dirty="0">
                <a:solidFill>
                  <a:schemeClr val="tx1"/>
                </a:solidFill>
                <a:latin typeface="+mn-lt"/>
                <a:cs typeface="+mn-cs"/>
              </a:rPr>
              <a:t>инвестиций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spc="50" dirty="0">
              <a:solidFill>
                <a:schemeClr val="tx1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Размер  от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10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500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млн. руб.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Ставка   от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 13,5 % 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годовых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Срок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10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лет</a:t>
            </a:r>
          </a:p>
        </p:txBody>
      </p:sp>
      <p:sp>
        <p:nvSpPr>
          <p:cNvPr id="35" name="Google Shape;657;p18">
            <a:extLst>
              <a:ext uri="{FF2B5EF4-FFF2-40B4-BE49-F238E27FC236}">
                <a16:creationId xmlns="" xmlns:a16="http://schemas.microsoft.com/office/drawing/2014/main" id="{DC1DC3A3-A80A-45BC-985A-DD313BAF074D}"/>
              </a:ext>
            </a:extLst>
          </p:cNvPr>
          <p:cNvSpPr/>
          <p:nvPr/>
        </p:nvSpPr>
        <p:spPr>
          <a:xfrm>
            <a:off x="3539582" y="5940060"/>
            <a:ext cx="2936717" cy="1649557"/>
          </a:xfrm>
          <a:prstGeom prst="roundRect">
            <a:avLst>
              <a:gd name="adj" fmla="val 103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B9478856-2E79-41B7-BAE9-9170843B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758" y="6146281"/>
            <a:ext cx="3131900" cy="12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>
              <a:defRPr/>
            </a:pPr>
            <a:r>
              <a:rPr lang="ru-RU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ЭКСПРЕСС-ИНВЕСТ</a:t>
            </a:r>
          </a:p>
          <a:p>
            <a:pPr algn="ctr">
              <a:defRPr/>
            </a:pPr>
            <a:r>
              <a:rPr lang="ru-RU" sz="1100" spc="50" dirty="0">
                <a:solidFill>
                  <a:schemeClr val="tx1"/>
                </a:solidFill>
                <a:latin typeface="+mn-lt"/>
                <a:cs typeface="+mn-cs"/>
              </a:rPr>
              <a:t>На инвестиционные цели (приобретение транспортных средств, нового оборудования)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spc="50" dirty="0">
              <a:solidFill>
                <a:schemeClr val="tx1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Размер от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50 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тыс.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10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млн. руб.</a:t>
            </a:r>
          </a:p>
          <a:p>
            <a:pPr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Ставка  от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 13,5 % 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годовых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Срок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3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лет</a:t>
            </a:r>
          </a:p>
        </p:txBody>
      </p:sp>
      <p:sp>
        <p:nvSpPr>
          <p:cNvPr id="37" name="Номер слайда 1">
            <a:extLst>
              <a:ext uri="{FF2B5EF4-FFF2-40B4-BE49-F238E27FC236}">
                <a16:creationId xmlns="" xmlns:a16="http://schemas.microsoft.com/office/drawing/2014/main" id="{AF59F321-C73F-44A3-BDB2-EE3B93A3A6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8" name="Google Shape;314;p6">
            <a:extLst>
              <a:ext uri="{FF2B5EF4-FFF2-40B4-BE49-F238E27FC236}">
                <a16:creationId xmlns="" xmlns:a16="http://schemas.microsoft.com/office/drawing/2014/main" id="{6205CFAF-5761-4A4F-B38A-B14CA2AC58B0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81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/>
        </p:nvSpPr>
        <p:spPr>
          <a:xfrm>
            <a:off x="802922" y="492125"/>
            <a:ext cx="3236846" cy="30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Montserrat Bold" pitchFamily="2" charset="-52"/>
                <a:sym typeface="Arial"/>
              </a:rPr>
              <a:t>Содержание</a:t>
            </a:r>
            <a:endParaRPr sz="2400" b="1" dirty="0">
              <a:solidFill>
                <a:schemeClr val="dk1"/>
              </a:solidFill>
              <a:latin typeface="Montserrat Bold" pitchFamily="2" charset="-52"/>
              <a:sym typeface="Arial"/>
            </a:endParaRPr>
          </a:p>
        </p:txBody>
      </p:sp>
      <p:sp>
        <p:nvSpPr>
          <p:cNvPr id="50" name="Google Shape;89;p1">
            <a:extLst>
              <a:ext uri="{FF2B5EF4-FFF2-40B4-BE49-F238E27FC236}">
                <a16:creationId xmlns="" xmlns:a16="http://schemas.microsoft.com/office/drawing/2014/main" id="{B7B45A88-B6E1-4087-9833-C0EF54E5E2B9}"/>
              </a:ext>
            </a:extLst>
          </p:cNvPr>
          <p:cNvSpPr/>
          <p:nvPr/>
        </p:nvSpPr>
        <p:spPr>
          <a:xfrm rot="2700000">
            <a:off x="5096820" y="757930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90;p1">
            <a:extLst>
              <a:ext uri="{FF2B5EF4-FFF2-40B4-BE49-F238E27FC236}">
                <a16:creationId xmlns="" xmlns:a16="http://schemas.microsoft.com/office/drawing/2014/main" id="{CAED74A2-09F0-4952-AABD-74F96BB1C675}"/>
              </a:ext>
            </a:extLst>
          </p:cNvPr>
          <p:cNvSpPr/>
          <p:nvPr/>
        </p:nvSpPr>
        <p:spPr>
          <a:xfrm rot="2700000">
            <a:off x="3746274" y="757930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91;p1">
            <a:extLst>
              <a:ext uri="{FF2B5EF4-FFF2-40B4-BE49-F238E27FC236}">
                <a16:creationId xmlns="" xmlns:a16="http://schemas.microsoft.com/office/drawing/2014/main" id="{3366A50E-CBE0-4817-B758-7C2B6EC8BB88}"/>
              </a:ext>
            </a:extLst>
          </p:cNvPr>
          <p:cNvSpPr/>
          <p:nvPr/>
        </p:nvSpPr>
        <p:spPr>
          <a:xfrm rot="2700000">
            <a:off x="6447366" y="757930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92;p1">
            <a:extLst>
              <a:ext uri="{FF2B5EF4-FFF2-40B4-BE49-F238E27FC236}">
                <a16:creationId xmlns="" xmlns:a16="http://schemas.microsoft.com/office/drawing/2014/main" id="{118B20DA-373D-4E55-B155-914FDD7DD1EA}"/>
              </a:ext>
            </a:extLst>
          </p:cNvPr>
          <p:cNvSpPr/>
          <p:nvPr/>
        </p:nvSpPr>
        <p:spPr>
          <a:xfrm rot="2700000">
            <a:off x="2389972" y="757320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93;p1">
            <a:extLst>
              <a:ext uri="{FF2B5EF4-FFF2-40B4-BE49-F238E27FC236}">
                <a16:creationId xmlns="" xmlns:a16="http://schemas.microsoft.com/office/drawing/2014/main" id="{65BA193F-F39F-4DA5-BAEC-F4406EC181D3}"/>
              </a:ext>
            </a:extLst>
          </p:cNvPr>
          <p:cNvSpPr/>
          <p:nvPr/>
        </p:nvSpPr>
        <p:spPr>
          <a:xfrm rot="2700000">
            <a:off x="1039426" y="757320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94;p1">
            <a:extLst>
              <a:ext uri="{FF2B5EF4-FFF2-40B4-BE49-F238E27FC236}">
                <a16:creationId xmlns="" xmlns:a16="http://schemas.microsoft.com/office/drawing/2014/main" id="{807695D5-E053-415F-AEFF-A9B4D5952972}"/>
              </a:ext>
            </a:extLst>
          </p:cNvPr>
          <p:cNvSpPr/>
          <p:nvPr/>
        </p:nvSpPr>
        <p:spPr>
          <a:xfrm rot="2700000">
            <a:off x="-325729" y="757015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95;p1">
            <a:extLst>
              <a:ext uri="{FF2B5EF4-FFF2-40B4-BE49-F238E27FC236}">
                <a16:creationId xmlns="" xmlns:a16="http://schemas.microsoft.com/office/drawing/2014/main" id="{BA888447-39A6-4027-8AAF-A53B5D9BB1A8}"/>
              </a:ext>
            </a:extLst>
          </p:cNvPr>
          <p:cNvSpPr/>
          <p:nvPr/>
        </p:nvSpPr>
        <p:spPr>
          <a:xfrm rot="2700000">
            <a:off x="5096820" y="890831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96;p1">
            <a:extLst>
              <a:ext uri="{FF2B5EF4-FFF2-40B4-BE49-F238E27FC236}">
                <a16:creationId xmlns="" xmlns:a16="http://schemas.microsoft.com/office/drawing/2014/main" id="{E8066C8C-AE71-49B2-BB79-12CAEFE1CA57}"/>
              </a:ext>
            </a:extLst>
          </p:cNvPr>
          <p:cNvSpPr/>
          <p:nvPr/>
        </p:nvSpPr>
        <p:spPr>
          <a:xfrm rot="2700000">
            <a:off x="3746274" y="890831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99;p1">
            <a:extLst>
              <a:ext uri="{FF2B5EF4-FFF2-40B4-BE49-F238E27FC236}">
                <a16:creationId xmlns="" xmlns:a16="http://schemas.microsoft.com/office/drawing/2014/main" id="{A9300511-26D9-4F73-9354-C52BF920B5EB}"/>
              </a:ext>
            </a:extLst>
          </p:cNvPr>
          <p:cNvSpPr/>
          <p:nvPr/>
        </p:nvSpPr>
        <p:spPr>
          <a:xfrm rot="2700000">
            <a:off x="6447366" y="890831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101;p1">
            <a:extLst>
              <a:ext uri="{FF2B5EF4-FFF2-40B4-BE49-F238E27FC236}">
                <a16:creationId xmlns="" xmlns:a16="http://schemas.microsoft.com/office/drawing/2014/main" id="{0F7E48DE-5267-4D2D-AB10-35A2A086669C}"/>
              </a:ext>
            </a:extLst>
          </p:cNvPr>
          <p:cNvSpPr/>
          <p:nvPr/>
        </p:nvSpPr>
        <p:spPr>
          <a:xfrm rot="2700000">
            <a:off x="2389972" y="890221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102;p1">
            <a:extLst>
              <a:ext uri="{FF2B5EF4-FFF2-40B4-BE49-F238E27FC236}">
                <a16:creationId xmlns="" xmlns:a16="http://schemas.microsoft.com/office/drawing/2014/main" id="{A027A747-ED7A-4060-B944-9C3A8A8B4734}"/>
              </a:ext>
            </a:extLst>
          </p:cNvPr>
          <p:cNvSpPr/>
          <p:nvPr/>
        </p:nvSpPr>
        <p:spPr>
          <a:xfrm rot="2700000">
            <a:off x="1039426" y="890221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105;p1">
            <a:extLst>
              <a:ext uri="{FF2B5EF4-FFF2-40B4-BE49-F238E27FC236}">
                <a16:creationId xmlns="" xmlns:a16="http://schemas.microsoft.com/office/drawing/2014/main" id="{4BAB2074-295F-4659-A0D7-1A0041D6993A}"/>
              </a:ext>
            </a:extLst>
          </p:cNvPr>
          <p:cNvSpPr/>
          <p:nvPr/>
        </p:nvSpPr>
        <p:spPr>
          <a:xfrm rot="2700000">
            <a:off x="-325729" y="889916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112;p1">
            <a:extLst>
              <a:ext uri="{FF2B5EF4-FFF2-40B4-BE49-F238E27FC236}">
                <a16:creationId xmlns="" xmlns:a16="http://schemas.microsoft.com/office/drawing/2014/main" id="{0A9D4580-0E6A-41A0-9BA3-2DD4D0619B89}"/>
              </a:ext>
            </a:extLst>
          </p:cNvPr>
          <p:cNvSpPr/>
          <p:nvPr/>
        </p:nvSpPr>
        <p:spPr>
          <a:xfrm rot="2700000">
            <a:off x="4402122" y="9563387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113;p1">
            <a:extLst>
              <a:ext uri="{FF2B5EF4-FFF2-40B4-BE49-F238E27FC236}">
                <a16:creationId xmlns="" xmlns:a16="http://schemas.microsoft.com/office/drawing/2014/main" id="{7B2060A7-8D23-47C2-B196-5775574EAF41}"/>
              </a:ext>
            </a:extLst>
          </p:cNvPr>
          <p:cNvSpPr/>
          <p:nvPr/>
        </p:nvSpPr>
        <p:spPr>
          <a:xfrm rot="2700000">
            <a:off x="5752668" y="9563387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114;p1">
            <a:extLst>
              <a:ext uri="{FF2B5EF4-FFF2-40B4-BE49-F238E27FC236}">
                <a16:creationId xmlns="" xmlns:a16="http://schemas.microsoft.com/office/drawing/2014/main" id="{82D41B10-447D-4F9A-A836-71F76F1E3967}"/>
              </a:ext>
            </a:extLst>
          </p:cNvPr>
          <p:cNvSpPr/>
          <p:nvPr/>
        </p:nvSpPr>
        <p:spPr>
          <a:xfrm rot="2700000">
            <a:off x="4407878" y="826544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115;p1">
            <a:extLst>
              <a:ext uri="{FF2B5EF4-FFF2-40B4-BE49-F238E27FC236}">
                <a16:creationId xmlns="" xmlns:a16="http://schemas.microsoft.com/office/drawing/2014/main" id="{12DFA0CC-6F4F-47BD-8CB9-41E56FBEB060}"/>
              </a:ext>
            </a:extLst>
          </p:cNvPr>
          <p:cNvSpPr/>
          <p:nvPr/>
        </p:nvSpPr>
        <p:spPr>
          <a:xfrm rot="2700000">
            <a:off x="5758424" y="826544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116;p1">
            <a:extLst>
              <a:ext uri="{FF2B5EF4-FFF2-40B4-BE49-F238E27FC236}">
                <a16:creationId xmlns="" xmlns:a16="http://schemas.microsoft.com/office/drawing/2014/main" id="{795A166F-EFB1-4208-BE55-F3D0311F8652}"/>
              </a:ext>
            </a:extLst>
          </p:cNvPr>
          <p:cNvSpPr/>
          <p:nvPr/>
        </p:nvSpPr>
        <p:spPr>
          <a:xfrm rot="2700000">
            <a:off x="1695274" y="9557287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117;p1">
            <a:extLst>
              <a:ext uri="{FF2B5EF4-FFF2-40B4-BE49-F238E27FC236}">
                <a16:creationId xmlns="" xmlns:a16="http://schemas.microsoft.com/office/drawing/2014/main" id="{A5E1EC26-9454-4EDC-B677-474A3BAC090C}"/>
              </a:ext>
            </a:extLst>
          </p:cNvPr>
          <p:cNvSpPr/>
          <p:nvPr/>
        </p:nvSpPr>
        <p:spPr>
          <a:xfrm rot="2700000">
            <a:off x="3045820" y="9557287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118;p1">
            <a:extLst>
              <a:ext uri="{FF2B5EF4-FFF2-40B4-BE49-F238E27FC236}">
                <a16:creationId xmlns="" xmlns:a16="http://schemas.microsoft.com/office/drawing/2014/main" id="{A9EE0D23-EEE4-4752-A205-8A01E0BC3318}"/>
              </a:ext>
            </a:extLst>
          </p:cNvPr>
          <p:cNvSpPr/>
          <p:nvPr/>
        </p:nvSpPr>
        <p:spPr>
          <a:xfrm rot="2700000">
            <a:off x="1701030" y="825934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119;p1">
            <a:extLst>
              <a:ext uri="{FF2B5EF4-FFF2-40B4-BE49-F238E27FC236}">
                <a16:creationId xmlns="" xmlns:a16="http://schemas.microsoft.com/office/drawing/2014/main" id="{6F23BE65-04BC-47C2-9D47-19B796CFAA2D}"/>
              </a:ext>
            </a:extLst>
          </p:cNvPr>
          <p:cNvSpPr/>
          <p:nvPr/>
        </p:nvSpPr>
        <p:spPr>
          <a:xfrm rot="2700000">
            <a:off x="3051576" y="825934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120;p1">
            <a:extLst>
              <a:ext uri="{FF2B5EF4-FFF2-40B4-BE49-F238E27FC236}">
                <a16:creationId xmlns="" xmlns:a16="http://schemas.microsoft.com/office/drawing/2014/main" id="{6213CB9F-A5DC-426F-9E79-9123F99B4E25}"/>
              </a:ext>
            </a:extLst>
          </p:cNvPr>
          <p:cNvSpPr/>
          <p:nvPr/>
        </p:nvSpPr>
        <p:spPr>
          <a:xfrm rot="2700000">
            <a:off x="330119" y="9554237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121;p1">
            <a:extLst>
              <a:ext uri="{FF2B5EF4-FFF2-40B4-BE49-F238E27FC236}">
                <a16:creationId xmlns="" xmlns:a16="http://schemas.microsoft.com/office/drawing/2014/main" id="{4D2480B0-8822-4EAB-9D98-280D184B0C3C}"/>
              </a:ext>
            </a:extLst>
          </p:cNvPr>
          <p:cNvSpPr/>
          <p:nvPr/>
        </p:nvSpPr>
        <p:spPr>
          <a:xfrm rot="2700000">
            <a:off x="335875" y="825629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9E3AADE3-68F9-4556-8A7D-8D1325996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037372"/>
              </p:ext>
            </p:extLst>
          </p:nvPr>
        </p:nvGraphicFramePr>
        <p:xfrm>
          <a:off x="796572" y="1118057"/>
          <a:ext cx="5548665" cy="5175771"/>
        </p:xfrm>
        <a:graphic>
          <a:graphicData uri="http://schemas.openxmlformats.org/drawingml/2006/table">
            <a:tbl>
              <a:tblPr firstRow="1" bandRow="1">
                <a:tableStyleId>{9EB143C5-7B70-4071-B42D-673253E705D9}</a:tableStyleId>
              </a:tblPr>
              <a:tblGrid>
                <a:gridCol w="4454870">
                  <a:extLst>
                    <a:ext uri="{9D8B030D-6E8A-4147-A177-3AD203B41FA5}">
                      <a16:colId xmlns="" xmlns:a16="http://schemas.microsoft.com/office/drawing/2014/main" val="1052843868"/>
                    </a:ext>
                  </a:extLst>
                </a:gridCol>
                <a:gridCol w="1093795">
                  <a:extLst>
                    <a:ext uri="{9D8B030D-6E8A-4147-A177-3AD203B41FA5}">
                      <a16:colId xmlns="" xmlns:a16="http://schemas.microsoft.com/office/drawing/2014/main" val="2505083695"/>
                    </a:ext>
                  </a:extLst>
                </a:gridCol>
              </a:tblGrid>
              <a:tr h="469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rgbClr val="3D3D3C"/>
                          </a:solidFill>
                          <a:latin typeface="+mn-lt"/>
                          <a:cs typeface="Calibri"/>
                          <a:sym typeface="Arial"/>
                        </a:rPr>
                        <a:t>Обращение к инвестору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03</a:t>
                      </a:r>
                      <a:endParaRPr kumimoji="0" lang="ru-RU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cs typeface="Arial"/>
                        <a:sym typeface="Arial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3585655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Население и экономика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61393910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Инфраструктура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8436480"/>
                  </a:ext>
                </a:extLst>
              </a:tr>
              <a:tr h="463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Основные преимущества района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72024460"/>
                  </a:ext>
                </a:extLst>
              </a:tr>
              <a:tr h="4373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Развитие промышленности и АПК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6790360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Развитие туризма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96671844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Инвестиционные ниши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53568070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Меры поддержки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526603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Инвестиционные площадки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0872073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Инвестиционные проекты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8859899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Контакты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5717757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657;p18"/>
          <p:cNvSpPr/>
          <p:nvPr/>
        </p:nvSpPr>
        <p:spPr>
          <a:xfrm>
            <a:off x="810970" y="6555998"/>
            <a:ext cx="2689718" cy="1526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C16726F-DD90-4BEE-9A2B-875FB8AA80C2}"/>
              </a:ext>
            </a:extLst>
          </p:cNvPr>
          <p:cNvSpPr/>
          <p:nvPr/>
        </p:nvSpPr>
        <p:spPr>
          <a:xfrm>
            <a:off x="6491464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928220" y="6657482"/>
            <a:ext cx="2455218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САМОЗАНЯТЫЙ</a:t>
            </a: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Плательщикам налога на профессиональный доход</a:t>
            </a:r>
          </a:p>
          <a:p>
            <a:pPr algn="ctr"/>
            <a:endParaRPr lang="ru-RU" sz="1000" spc="50" dirty="0">
              <a:solidFill>
                <a:schemeClr val="tx1"/>
              </a:solidFill>
              <a:latin typeface="+mn-lt"/>
            </a:endParaRP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Размер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500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200" spc="50" dirty="0" err="1">
                <a:solidFill>
                  <a:schemeClr val="tx1"/>
                </a:solidFill>
                <a:latin typeface="+mn-lt"/>
              </a:rPr>
              <a:t>тыс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руб.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Ставка   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1 %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годовых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Срок 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3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лет</a:t>
            </a:r>
          </a:p>
        </p:txBody>
      </p:sp>
      <p:sp>
        <p:nvSpPr>
          <p:cNvPr id="22" name="Google Shape;657;p18"/>
          <p:cNvSpPr/>
          <p:nvPr/>
        </p:nvSpPr>
        <p:spPr>
          <a:xfrm>
            <a:off x="3619538" y="6555998"/>
            <a:ext cx="2753077" cy="1526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3576049" y="6657482"/>
            <a:ext cx="2840054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ПОРУЧИТЕЛЬСТВО</a:t>
            </a: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Если не располагает достаточным объемом обеспечения по кредиту</a:t>
            </a:r>
          </a:p>
          <a:p>
            <a:pPr algn="ctr"/>
            <a:endParaRPr lang="ru-RU" sz="1000" spc="50" dirty="0">
              <a:solidFill>
                <a:schemeClr val="tx1"/>
              </a:solidFill>
              <a:latin typeface="+mn-lt"/>
            </a:endParaRP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Размер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25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млн. руб.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Комиссия 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0,5 %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годовых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Срок 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5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лет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77522" y="1045956"/>
            <a:ext cx="54464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r>
              <a:rPr lang="ru-RU" b="1" spc="50" dirty="0">
                <a:solidFill>
                  <a:schemeClr val="bg2"/>
                </a:solidFill>
                <a:latin typeface="Montserrat SemiBold" pitchFamily="2" charset="-52"/>
                <a:cs typeface="+mn-cs"/>
              </a:rPr>
              <a:t>ФОНД ПОДДЕРЖКИ МАЛОГО И СРЕДНЕГО ПРЕДПРИНИМАТЕЛЬСТВА ЯРОСЛАВСКОЙ ОБЛАСТИ</a:t>
            </a:r>
          </a:p>
          <a:p>
            <a:endParaRPr lang="ru-RU" sz="1600" b="1" spc="50" dirty="0">
              <a:solidFill>
                <a:srgbClr val="FFC000"/>
              </a:solidFill>
              <a:latin typeface="Cera Pro" panose="00000500000000000000" pitchFamily="2" charset="0"/>
            </a:endParaRPr>
          </a:p>
          <a:p>
            <a:r>
              <a:rPr lang="ru-RU" sz="1600" b="1" dirty="0" err="1">
                <a:solidFill>
                  <a:schemeClr val="tx1"/>
                </a:solidFill>
                <a:latin typeface="Montserrat SemiBold" pitchFamily="2" charset="-52"/>
                <a:ea typeface="+mn-ea"/>
                <a:cs typeface="Segoe UI Light" panose="020B0502040204020203" pitchFamily="34" charset="0"/>
              </a:rPr>
              <a:t>Микрозаймы</a:t>
            </a: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  <a:ea typeface="+mn-ea"/>
                <a:cs typeface="Segoe UI Light" panose="020B0502040204020203" pitchFamily="34" charset="0"/>
              </a:rPr>
              <a:t> и поручительство</a:t>
            </a:r>
          </a:p>
        </p:txBody>
      </p:sp>
      <p:sp>
        <p:nvSpPr>
          <p:cNvPr id="18" name="Google Shape;657;p18"/>
          <p:cNvSpPr/>
          <p:nvPr/>
        </p:nvSpPr>
        <p:spPr>
          <a:xfrm>
            <a:off x="810970" y="2355955"/>
            <a:ext cx="2689718" cy="152552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915148" y="2533944"/>
            <a:ext cx="2481363" cy="116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«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АНТИКРИЗИСНЫЙ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»</a:t>
            </a: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Для всех видов деятельности</a:t>
            </a:r>
          </a:p>
          <a:p>
            <a:pPr algn="ctr"/>
            <a:endParaRPr lang="ru-RU" sz="1000" spc="50" dirty="0">
              <a:solidFill>
                <a:schemeClr val="tx1"/>
              </a:solidFill>
              <a:latin typeface="+mn-lt"/>
            </a:endParaRP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Размер   до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500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200" spc="50" dirty="0" err="1">
                <a:solidFill>
                  <a:schemeClr val="tx1"/>
                </a:solidFill>
                <a:latin typeface="+mn-lt"/>
              </a:rPr>
              <a:t>тыс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руб.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Ставка  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5 %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годовых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Срок      до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1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года</a:t>
            </a:r>
          </a:p>
        </p:txBody>
      </p:sp>
      <p:sp>
        <p:nvSpPr>
          <p:cNvPr id="26" name="Google Shape;657;p18"/>
          <p:cNvSpPr/>
          <p:nvPr/>
        </p:nvSpPr>
        <p:spPr>
          <a:xfrm>
            <a:off x="810970" y="4512803"/>
            <a:ext cx="2689718" cy="152552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928220" y="4613848"/>
            <a:ext cx="2455218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«ОБОРОТНЫЙ»</a:t>
            </a: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На пополнение оборотных средств</a:t>
            </a:r>
          </a:p>
          <a:p>
            <a:endParaRPr lang="ru-RU" sz="1000" spc="50" dirty="0">
              <a:solidFill>
                <a:schemeClr val="tx1"/>
              </a:solidFill>
              <a:latin typeface="+mn-lt"/>
            </a:endParaRP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Размер   до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5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млн руб.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Ставка   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5 %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годовых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Срок       до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1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года</a:t>
            </a:r>
          </a:p>
        </p:txBody>
      </p:sp>
      <p:sp>
        <p:nvSpPr>
          <p:cNvPr id="20" name="Google Shape;657;p18"/>
          <p:cNvSpPr/>
          <p:nvPr/>
        </p:nvSpPr>
        <p:spPr>
          <a:xfrm>
            <a:off x="3619538" y="2355955"/>
            <a:ext cx="2753077" cy="152552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704320" y="2533944"/>
            <a:ext cx="2583512" cy="116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«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ИНВЕСТИЦИОННЫЙ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»</a:t>
            </a: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На инвестиционные цели</a:t>
            </a:r>
          </a:p>
          <a:p>
            <a:pPr algn="ctr"/>
            <a:endParaRPr lang="ru-RU" sz="1000" spc="50" dirty="0">
              <a:solidFill>
                <a:schemeClr val="tx1"/>
              </a:solidFill>
              <a:latin typeface="+mn-lt"/>
            </a:endParaRP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Размер   до</a:t>
            </a:r>
            <a:r>
              <a:rPr lang="ru-RU" sz="1200" b="1" spc="5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5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млн руб.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Ставка   от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1 %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годовых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Срок      до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3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лет</a:t>
            </a:r>
          </a:p>
        </p:txBody>
      </p:sp>
      <p:sp>
        <p:nvSpPr>
          <p:cNvPr id="25" name="Google Shape;657;p18"/>
          <p:cNvSpPr/>
          <p:nvPr/>
        </p:nvSpPr>
        <p:spPr>
          <a:xfrm>
            <a:off x="3619538" y="4512803"/>
            <a:ext cx="2753077" cy="152552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666651" y="4613848"/>
            <a:ext cx="2658851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«НАЧИНАЮЩИЙ»</a:t>
            </a: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Зарегистрированные менее </a:t>
            </a:r>
            <a:endParaRPr lang="en-US" sz="1000" spc="5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1 года</a:t>
            </a:r>
          </a:p>
          <a:p>
            <a:pPr algn="ctr"/>
            <a:endParaRPr lang="ru-RU" sz="1000" spc="50" dirty="0">
              <a:solidFill>
                <a:schemeClr val="tx1"/>
              </a:solidFill>
              <a:latin typeface="+mn-lt"/>
            </a:endParaRP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Размер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1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млн руб.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Ставка   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1 %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годовых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Срок 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3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лет</a:t>
            </a:r>
          </a:p>
        </p:txBody>
      </p:sp>
      <p:sp>
        <p:nvSpPr>
          <p:cNvPr id="27" name="Google Shape;130;p2">
            <a:extLst>
              <a:ext uri="{FF2B5EF4-FFF2-40B4-BE49-F238E27FC236}">
                <a16:creationId xmlns="" xmlns:a16="http://schemas.microsoft.com/office/drawing/2014/main" id="{3703884E-D610-4BCA-8EFD-DCA50EEA5189}"/>
              </a:ext>
            </a:extLst>
          </p:cNvPr>
          <p:cNvSpPr txBox="1"/>
          <p:nvPr/>
        </p:nvSpPr>
        <p:spPr>
          <a:xfrm>
            <a:off x="777521" y="460375"/>
            <a:ext cx="5583591" cy="63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Меры поддержки</a:t>
            </a:r>
          </a:p>
        </p:txBody>
      </p:sp>
      <p:sp>
        <p:nvSpPr>
          <p:cNvPr id="34" name="Номер слайда 1">
            <a:extLst>
              <a:ext uri="{FF2B5EF4-FFF2-40B4-BE49-F238E27FC236}">
                <a16:creationId xmlns="" xmlns:a16="http://schemas.microsoft.com/office/drawing/2014/main" id="{CD07B1D4-299C-4AFF-A917-4B294B59F40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8" name="Google Shape;314;p6">
            <a:extLst>
              <a:ext uri="{FF2B5EF4-FFF2-40B4-BE49-F238E27FC236}">
                <a16:creationId xmlns="" xmlns:a16="http://schemas.microsoft.com/office/drawing/2014/main" id="{9345A0FF-D7AC-40D3-AD56-F588F062B1E5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12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870096"/>
            <a:ext cx="45108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Инвестиционные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площадки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="" xmlns:a16="http://schemas.microsoft.com/office/drawing/2014/main" id="{3A8D1454-7EA1-4988-8D87-C22EF4C790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 txBox="1"/>
          <p:nvPr/>
        </p:nvSpPr>
        <p:spPr>
          <a:xfrm>
            <a:off x="705200" y="1299002"/>
            <a:ext cx="283687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Кадастровый номер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(8 участков)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76:04:010810:315, 317, 318, 300, 303, 10, 11, 302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717" name="Google Shape;717;p20"/>
          <p:cNvSpPr txBox="1"/>
          <p:nvPr/>
        </p:nvSpPr>
        <p:spPr>
          <a:xfrm>
            <a:off x="705200" y="2290201"/>
            <a:ext cx="296691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Площадь</a:t>
            </a:r>
            <a:r>
              <a:rPr lang="ru-RU" sz="1600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en-US" sz="2000" b="1" dirty="0">
                <a:solidFill>
                  <a:srgbClr val="FFCB00"/>
                </a:solidFill>
                <a:latin typeface="Montserrat Bold (Заголовки)"/>
              </a:rPr>
              <a:t>95 000 </a:t>
            </a:r>
            <a:r>
              <a:rPr lang="ru-RU" sz="1600" dirty="0">
                <a:solidFill>
                  <a:schemeClr val="tx1"/>
                </a:solidFill>
                <a:latin typeface="+mn-lt"/>
                <a:sym typeface="Arial"/>
              </a:rPr>
              <a:t>м²</a:t>
            </a:r>
            <a:endParaRPr sz="1600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718" name="Google Shape;718;p20"/>
          <p:cNvSpPr txBox="1"/>
          <p:nvPr/>
        </p:nvSpPr>
        <p:spPr>
          <a:xfrm>
            <a:off x="705199" y="2772996"/>
            <a:ext cx="5676551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Расположение</a:t>
            </a:r>
            <a:endParaRPr sz="1600" b="1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Ярославская область,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г. Гаврилов-Ям, ул. Комарова, д. 1 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Категория земель</a:t>
            </a:r>
          </a:p>
          <a:p>
            <a:pPr marL="0" marR="0" lvl="0" indent="0" algn="l" rtl="0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земли населенных пунктов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Вид разрешенного использования</a:t>
            </a:r>
          </a:p>
          <a:p>
            <a:pPr marL="0" marR="0" lvl="0" indent="0" algn="l" rtl="0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для эксплуатации производственных зданий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1286" y="906321"/>
            <a:ext cx="4475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FFCB00"/>
                </a:solidFill>
                <a:latin typeface="Montserrat Bold (Заголовки)"/>
              </a:rPr>
              <a:t> Технопарк «ЛОКАЛОВЪ»</a:t>
            </a:r>
          </a:p>
        </p:txBody>
      </p:sp>
      <p:sp>
        <p:nvSpPr>
          <p:cNvPr id="22" name="Номер слайда 1">
            <a:extLst>
              <a:ext uri="{FF2B5EF4-FFF2-40B4-BE49-F238E27FC236}">
                <a16:creationId xmlns="" xmlns:a16="http://schemas.microsoft.com/office/drawing/2014/main" id="{87DC32DF-E4AA-435E-8D12-4F34F7265EE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22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1" name="Google Shape;314;p6">
            <a:extLst>
              <a:ext uri="{FF2B5EF4-FFF2-40B4-BE49-F238E27FC236}">
                <a16:creationId xmlns="" xmlns:a16="http://schemas.microsoft.com/office/drawing/2014/main" id="{ED2FC5D0-045D-4058-B30C-E44F69CEA8BB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57" name="Picture 2" descr="https://lokalov.com/wp-content/uploads/2018/11/plan_lokalov.png">
            <a:extLst>
              <a:ext uri="{FF2B5EF4-FFF2-40B4-BE49-F238E27FC236}">
                <a16:creationId xmlns="" xmlns:a16="http://schemas.microsoft.com/office/drawing/2014/main" id="{B3CE8EB2-33E1-4F06-BAF6-D7CAE11F3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9" y="5031687"/>
            <a:ext cx="5689251" cy="128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201E1F39-1FA4-47C8-B02A-AC7CC7FA252B}"/>
              </a:ext>
            </a:extLst>
          </p:cNvPr>
          <p:cNvSpPr/>
          <p:nvPr/>
        </p:nvSpPr>
        <p:spPr>
          <a:xfrm>
            <a:off x="714231" y="6559115"/>
            <a:ext cx="28278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1. Корпус №1.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Административный. Проходная.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2. Корпус №2.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Административный. Проходная.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+mn-lt"/>
              </a:rPr>
              <a:t>3</a:t>
            </a:r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. Корпус №3.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 err="1">
                <a:solidFill>
                  <a:schemeClr val="tx1"/>
                </a:solidFill>
                <a:latin typeface="+mn-lt"/>
              </a:rPr>
              <a:t>Гостинично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-медицинский. 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  <a:latin typeface="+mn-lt"/>
              </a:rPr>
              <a:t>На реконструкции.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4. Корпус №4.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Производственный.</a:t>
            </a:r>
            <a:endParaRPr lang="ru-RU" sz="1200" b="0" i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2F5FC486-15F0-48AD-BDC0-2EC1E66B88DD}"/>
              </a:ext>
            </a:extLst>
          </p:cNvPr>
          <p:cNvSpPr/>
          <p:nvPr/>
        </p:nvSpPr>
        <p:spPr>
          <a:xfrm>
            <a:off x="3907837" y="6534644"/>
            <a:ext cx="28271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5. Корпус №5.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Социально-культурный.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6. Корпус №6.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Производственный. 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  <a:latin typeface="+mn-lt"/>
              </a:rPr>
              <a:t>На реконструкции.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7. Корпус №7.</a:t>
            </a:r>
            <a:b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Торгово-развлекательный. 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  <a:latin typeface="+mn-lt"/>
              </a:rPr>
              <a:t>На реконструкции.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8. Корпус №8.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Производственный.</a:t>
            </a:r>
            <a:endParaRPr lang="ru-RU" sz="1200" b="0" i="0" dirty="0"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="" xmlns:a16="http://schemas.microsoft.com/office/drawing/2014/main" id="{26E2664C-92B1-466D-93B7-7DC46DF94F97}"/>
              </a:ext>
            </a:extLst>
          </p:cNvPr>
          <p:cNvGrpSpPr/>
          <p:nvPr/>
        </p:nvGrpSpPr>
        <p:grpSpPr>
          <a:xfrm>
            <a:off x="4171806" y="1550407"/>
            <a:ext cx="2197386" cy="2182792"/>
            <a:chOff x="3748473" y="1046848"/>
            <a:chExt cx="2953404" cy="2933788"/>
          </a:xfrm>
        </p:grpSpPr>
        <p:sp>
          <p:nvSpPr>
            <p:cNvPr id="61" name="Скругленный прямоугольник 7">
              <a:extLst>
                <a:ext uri="{FF2B5EF4-FFF2-40B4-BE49-F238E27FC236}">
                  <a16:creationId xmlns="" xmlns:a16="http://schemas.microsoft.com/office/drawing/2014/main" id="{A6336965-5794-4425-B10F-D635FB5811AF}"/>
                </a:ext>
              </a:extLst>
            </p:cNvPr>
            <p:cNvSpPr/>
            <p:nvPr/>
          </p:nvSpPr>
          <p:spPr>
            <a:xfrm>
              <a:off x="3748473" y="1046848"/>
              <a:ext cx="2953404" cy="2933788"/>
            </a:xfrm>
            <a:prstGeom prst="roundRect">
              <a:avLst>
                <a:gd name="adj" fmla="val 1147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="" xmlns:a16="http://schemas.microsoft.com/office/drawing/2014/main" id="{9B82EB69-4E81-4530-982F-3692D5FB244F}"/>
                </a:ext>
              </a:extLst>
            </p:cNvPr>
            <p:cNvSpPr/>
            <p:nvPr/>
          </p:nvSpPr>
          <p:spPr>
            <a:xfrm rot="21145915">
              <a:off x="4711585" y="2388176"/>
              <a:ext cx="1110333" cy="1179910"/>
            </a:xfrm>
            <a:prstGeom prst="rect">
              <a:avLst/>
            </a:prstGeom>
            <a:solidFill>
              <a:srgbClr val="FFC00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870096"/>
            <a:ext cx="45108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Инвестиционные проекты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="" xmlns:a16="http://schemas.microsoft.com/office/drawing/2014/main" id="{55305206-EA83-4251-8900-B2224B38D5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3">
            <a:extLst>
              <a:ext uri="{FF2B5EF4-FFF2-40B4-BE49-F238E27FC236}">
                <a16:creationId xmlns="" xmlns:a16="http://schemas.microsoft.com/office/drawing/2014/main" id="{4678A50E-85E8-47B4-BF55-5D72A999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3" y="5675685"/>
            <a:ext cx="1912333" cy="1295451"/>
          </a:xfrm>
          <a:prstGeom prst="roundRect">
            <a:avLst>
              <a:gd name="adj" fmla="val 1173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6" name="Google Shape;1066;p39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39"/>
          <p:cNvSpPr txBox="1"/>
          <p:nvPr/>
        </p:nvSpPr>
        <p:spPr>
          <a:xfrm>
            <a:off x="3230678" y="6641561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22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 ед.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68" name="Google Shape;1068;p39"/>
          <p:cNvSpPr txBox="1"/>
          <p:nvPr/>
        </p:nvSpPr>
        <p:spPr>
          <a:xfrm>
            <a:off x="797024" y="4886777"/>
            <a:ext cx="5328006" cy="44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sz="2000" dirty="0" smtClean="0"/>
              <a:t>Организация производства </a:t>
            </a:r>
            <a:r>
              <a:rPr lang="ru-RU" sz="2000" dirty="0"/>
              <a:t>осветительного оборудования </a:t>
            </a:r>
            <a:endParaRPr lang="ru-RU" sz="2000" dirty="0"/>
          </a:p>
        </p:txBody>
      </p:sp>
      <p:sp>
        <p:nvSpPr>
          <p:cNvPr id="1075" name="Google Shape;1075;p39"/>
          <p:cNvSpPr txBox="1"/>
          <p:nvPr/>
        </p:nvSpPr>
        <p:spPr>
          <a:xfrm>
            <a:off x="3230677" y="5603565"/>
            <a:ext cx="3749205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«БАУФОН </a:t>
            </a:r>
            <a:r>
              <a:rPr lang="ru-RU" dirty="0" err="1">
                <a:solidFill>
                  <a:schemeClr val="tx1"/>
                </a:solidFill>
                <a:latin typeface="+mn-lt"/>
                <a:sym typeface="Arial"/>
              </a:rPr>
              <a:t>ГмбХ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»</a:t>
            </a:r>
          </a:p>
        </p:txBody>
      </p:sp>
      <p:sp>
        <p:nvSpPr>
          <p:cNvPr id="1076" name="Google Shape;1076;p39"/>
          <p:cNvSpPr/>
          <p:nvPr/>
        </p:nvSpPr>
        <p:spPr>
          <a:xfrm>
            <a:off x="3230678" y="5947801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2020 -2028 гг. 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77" name="Google Shape;1077;p39"/>
          <p:cNvSpPr/>
          <p:nvPr/>
        </p:nvSpPr>
        <p:spPr>
          <a:xfrm>
            <a:off x="3230678" y="6295450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7,8 млн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руб.</a:t>
            </a:r>
          </a:p>
        </p:txBody>
      </p:sp>
      <p:sp>
        <p:nvSpPr>
          <p:cNvPr id="1079" name="Google Shape;1079;p39"/>
          <p:cNvSpPr txBox="1"/>
          <p:nvPr/>
        </p:nvSpPr>
        <p:spPr>
          <a:xfrm>
            <a:off x="797023" y="7242997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Производство осветительного оборудования премиум сегмента преимущественно для коммерческой недвижимости классов «А», «А+»</a:t>
            </a:r>
          </a:p>
        </p:txBody>
      </p:sp>
      <p:sp>
        <p:nvSpPr>
          <p:cNvPr id="26" name="Google Shape;130;p2">
            <a:extLst>
              <a:ext uri="{FF2B5EF4-FFF2-40B4-BE49-F238E27FC236}">
                <a16:creationId xmlns="" xmlns:a16="http://schemas.microsoft.com/office/drawing/2014/main" id="{FB0659F9-C84B-4AFF-8644-2862BFF298EB}"/>
              </a:ext>
            </a:extLst>
          </p:cNvPr>
          <p:cNvSpPr txBox="1"/>
          <p:nvPr/>
        </p:nvSpPr>
        <p:spPr>
          <a:xfrm>
            <a:off x="777521" y="460374"/>
            <a:ext cx="5836638" cy="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Создание современного и высокотехнологичного предприятия по производству телекоммуникационных шкафов и стоек</a:t>
            </a:r>
          </a:p>
        </p:txBody>
      </p:sp>
      <p:sp>
        <p:nvSpPr>
          <p:cNvPr id="27" name="Google Shape;1067;p39">
            <a:extLst>
              <a:ext uri="{FF2B5EF4-FFF2-40B4-BE49-F238E27FC236}">
                <a16:creationId xmlns="" xmlns:a16="http://schemas.microsoft.com/office/drawing/2014/main" id="{49285DA8-FA2F-4621-8C5B-D2005B8A7C67}"/>
              </a:ext>
            </a:extLst>
          </p:cNvPr>
          <p:cNvSpPr txBox="1"/>
          <p:nvPr/>
        </p:nvSpPr>
        <p:spPr>
          <a:xfrm>
            <a:off x="3230678" y="2887791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61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 ед.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28" name="Google Shape;1075;p39">
            <a:extLst>
              <a:ext uri="{FF2B5EF4-FFF2-40B4-BE49-F238E27FC236}">
                <a16:creationId xmlns="" xmlns:a16="http://schemas.microsoft.com/office/drawing/2014/main" id="{81E54F1F-FAC7-472B-A469-D41916853BBD}"/>
              </a:ext>
            </a:extLst>
          </p:cNvPr>
          <p:cNvSpPr txBox="1"/>
          <p:nvPr/>
        </p:nvSpPr>
        <p:spPr>
          <a:xfrm>
            <a:off x="3230677" y="1849795"/>
            <a:ext cx="3804391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НПО «ТЛК»</a:t>
            </a:r>
          </a:p>
        </p:txBody>
      </p:sp>
      <p:sp>
        <p:nvSpPr>
          <p:cNvPr id="29" name="Google Shape;1076;p39">
            <a:extLst>
              <a:ext uri="{FF2B5EF4-FFF2-40B4-BE49-F238E27FC236}">
                <a16:creationId xmlns="" xmlns:a16="http://schemas.microsoft.com/office/drawing/2014/main" id="{A08C967C-3F6A-4385-B77B-014D930279EB}"/>
              </a:ext>
            </a:extLst>
          </p:cNvPr>
          <p:cNvSpPr/>
          <p:nvPr/>
        </p:nvSpPr>
        <p:spPr>
          <a:xfrm>
            <a:off x="3230678" y="2194031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2018-2028 гг.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30" name="Google Shape;1077;p39">
            <a:extLst>
              <a:ext uri="{FF2B5EF4-FFF2-40B4-BE49-F238E27FC236}">
                <a16:creationId xmlns="" xmlns:a16="http://schemas.microsoft.com/office/drawing/2014/main" id="{4D34F893-A5FF-4286-99B8-7C6488EF3EED}"/>
              </a:ext>
            </a:extLst>
          </p:cNvPr>
          <p:cNvSpPr/>
          <p:nvPr/>
        </p:nvSpPr>
        <p:spPr>
          <a:xfrm>
            <a:off x="3230678" y="2541680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132,7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млн руб.</a:t>
            </a:r>
            <a:endParaRPr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Google Shape;1079;p39">
            <a:extLst>
              <a:ext uri="{FF2B5EF4-FFF2-40B4-BE49-F238E27FC236}">
                <a16:creationId xmlns="" xmlns:a16="http://schemas.microsoft.com/office/drawing/2014/main" id="{B788FB6F-6CCD-42A3-A066-EE25BDDF3921}"/>
              </a:ext>
            </a:extLst>
          </p:cNvPr>
          <p:cNvSpPr txBox="1"/>
          <p:nvPr/>
        </p:nvSpPr>
        <p:spPr>
          <a:xfrm>
            <a:off x="797023" y="3468297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Производство современных телекоммуникационных шкафов и стоек, отвечающих ГОСТ и мировым стандартам в области телекоммуникаций</a:t>
            </a:r>
          </a:p>
        </p:txBody>
      </p:sp>
      <p:sp>
        <p:nvSpPr>
          <p:cNvPr id="33" name="Номер слайда 1">
            <a:extLst>
              <a:ext uri="{FF2B5EF4-FFF2-40B4-BE49-F238E27FC236}">
                <a16:creationId xmlns="" xmlns:a16="http://schemas.microsoft.com/office/drawing/2014/main" id="{0D3F4C52-BF88-496F-9832-7E5226D258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24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" name="Google Shape;314;p6">
            <a:extLst>
              <a:ext uri="{FF2B5EF4-FFF2-40B4-BE49-F238E27FC236}">
                <a16:creationId xmlns="" xmlns:a16="http://schemas.microsoft.com/office/drawing/2014/main" id="{7A162F57-B1C7-4486-A472-76693C54E1E8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65" name="Picture 2">
            <a:extLst>
              <a:ext uri="{FF2B5EF4-FFF2-40B4-BE49-F238E27FC236}">
                <a16:creationId xmlns="" xmlns:a16="http://schemas.microsoft.com/office/drawing/2014/main" id="{D860B524-5D2A-4420-91A7-EBDCEF251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8611"/>
          <a:stretch/>
        </p:blipFill>
        <p:spPr bwMode="auto">
          <a:xfrm>
            <a:off x="808232" y="1758003"/>
            <a:ext cx="2100069" cy="112978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9"/>
          <p:cNvSpPr/>
          <p:nvPr/>
        </p:nvSpPr>
        <p:spPr>
          <a:xfrm>
            <a:off x="6463586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39"/>
          <p:cNvSpPr txBox="1"/>
          <p:nvPr/>
        </p:nvSpPr>
        <p:spPr>
          <a:xfrm>
            <a:off x="2867825" y="6641561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11 ед.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68" name="Google Shape;1068;p39"/>
          <p:cNvSpPr txBox="1"/>
          <p:nvPr/>
        </p:nvSpPr>
        <p:spPr>
          <a:xfrm>
            <a:off x="704540" y="4533349"/>
            <a:ext cx="5328006" cy="44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sz="2000" dirty="0"/>
              <a:t>Создание площадки для производства композитной полимерной арматуры периодического профиля</a:t>
            </a:r>
            <a:endParaRPr lang="ru-RU" sz="2000" dirty="0"/>
          </a:p>
        </p:txBody>
      </p:sp>
      <p:sp>
        <p:nvSpPr>
          <p:cNvPr id="1075" name="Google Shape;1075;p39"/>
          <p:cNvSpPr txBox="1"/>
          <p:nvPr/>
        </p:nvSpPr>
        <p:spPr>
          <a:xfrm>
            <a:off x="2867824" y="5603565"/>
            <a:ext cx="3749205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«РУБАР композит»</a:t>
            </a:r>
          </a:p>
        </p:txBody>
      </p:sp>
      <p:sp>
        <p:nvSpPr>
          <p:cNvPr id="1076" name="Google Shape;1076;p39"/>
          <p:cNvSpPr/>
          <p:nvPr/>
        </p:nvSpPr>
        <p:spPr>
          <a:xfrm>
            <a:off x="2867825" y="5947801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2020-2028 </a:t>
            </a:r>
            <a:r>
              <a:rPr lang="ru-RU" dirty="0" err="1">
                <a:solidFill>
                  <a:schemeClr val="tx1"/>
                </a:solidFill>
                <a:latin typeface="+mn-lt"/>
                <a:sym typeface="Arial"/>
              </a:rPr>
              <a:t>гг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77" name="Google Shape;1077;p39"/>
          <p:cNvSpPr/>
          <p:nvPr/>
        </p:nvSpPr>
        <p:spPr>
          <a:xfrm>
            <a:off x="2867825" y="6295450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18 млн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руб.</a:t>
            </a:r>
          </a:p>
        </p:txBody>
      </p:sp>
      <p:sp>
        <p:nvSpPr>
          <p:cNvPr id="1079" name="Google Shape;1079;p39"/>
          <p:cNvSpPr txBox="1"/>
          <p:nvPr/>
        </p:nvSpPr>
        <p:spPr>
          <a:xfrm>
            <a:off x="797023" y="7242997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Производство арматуры композитной, гнутых композитных арматурных элементов, композитных сеток</a:t>
            </a:r>
          </a:p>
        </p:txBody>
      </p:sp>
      <p:sp>
        <p:nvSpPr>
          <p:cNvPr id="26" name="Google Shape;130;p2">
            <a:extLst>
              <a:ext uri="{FF2B5EF4-FFF2-40B4-BE49-F238E27FC236}">
                <a16:creationId xmlns="" xmlns:a16="http://schemas.microsoft.com/office/drawing/2014/main" id="{FB0659F9-C84B-4AFF-8644-2862BFF298EB}"/>
              </a:ext>
            </a:extLst>
          </p:cNvPr>
          <p:cNvSpPr txBox="1"/>
          <p:nvPr/>
        </p:nvSpPr>
        <p:spPr>
          <a:xfrm>
            <a:off x="777521" y="460374"/>
            <a:ext cx="5604229" cy="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Организация современного производства широкого ассортимента полуфабрикатных связующих для лакокрасочных материалов</a:t>
            </a:r>
          </a:p>
        </p:txBody>
      </p:sp>
      <p:sp>
        <p:nvSpPr>
          <p:cNvPr id="27" name="Google Shape;1067;p39">
            <a:extLst>
              <a:ext uri="{FF2B5EF4-FFF2-40B4-BE49-F238E27FC236}">
                <a16:creationId xmlns="" xmlns:a16="http://schemas.microsoft.com/office/drawing/2014/main" id="{49285DA8-FA2F-4621-8C5B-D2005B8A7C67}"/>
              </a:ext>
            </a:extLst>
          </p:cNvPr>
          <p:cNvSpPr txBox="1"/>
          <p:nvPr/>
        </p:nvSpPr>
        <p:spPr>
          <a:xfrm>
            <a:off x="2867825" y="2887791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27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 ед.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28" name="Google Shape;1075;p39">
            <a:extLst>
              <a:ext uri="{FF2B5EF4-FFF2-40B4-BE49-F238E27FC236}">
                <a16:creationId xmlns="" xmlns:a16="http://schemas.microsoft.com/office/drawing/2014/main" id="{81E54F1F-FAC7-472B-A469-D41916853BBD}"/>
              </a:ext>
            </a:extLst>
          </p:cNvPr>
          <p:cNvSpPr txBox="1"/>
          <p:nvPr/>
        </p:nvSpPr>
        <p:spPr>
          <a:xfrm>
            <a:off x="2867824" y="1849795"/>
            <a:ext cx="3804391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«ПК «ДИНАЛАК» </a:t>
            </a:r>
          </a:p>
        </p:txBody>
      </p:sp>
      <p:sp>
        <p:nvSpPr>
          <p:cNvPr id="29" name="Google Shape;1076;p39">
            <a:extLst>
              <a:ext uri="{FF2B5EF4-FFF2-40B4-BE49-F238E27FC236}">
                <a16:creationId xmlns="" xmlns:a16="http://schemas.microsoft.com/office/drawing/2014/main" id="{A08C967C-3F6A-4385-B77B-014D930279EB}"/>
              </a:ext>
            </a:extLst>
          </p:cNvPr>
          <p:cNvSpPr/>
          <p:nvPr/>
        </p:nvSpPr>
        <p:spPr>
          <a:xfrm>
            <a:off x="2867825" y="2194031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2020-2028 гг. 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30" name="Google Shape;1077;p39">
            <a:extLst>
              <a:ext uri="{FF2B5EF4-FFF2-40B4-BE49-F238E27FC236}">
                <a16:creationId xmlns="" xmlns:a16="http://schemas.microsoft.com/office/drawing/2014/main" id="{4D34F893-A5FF-4286-99B8-7C6488EF3EED}"/>
              </a:ext>
            </a:extLst>
          </p:cNvPr>
          <p:cNvSpPr/>
          <p:nvPr/>
        </p:nvSpPr>
        <p:spPr>
          <a:xfrm>
            <a:off x="2867825" y="2541680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32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млн руб.</a:t>
            </a:r>
            <a:endParaRPr sz="11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7" name="Picture 4">
            <a:extLst>
              <a:ext uri="{FF2B5EF4-FFF2-40B4-BE49-F238E27FC236}">
                <a16:creationId xmlns="" xmlns:a16="http://schemas.microsoft.com/office/drawing/2014/main" id="{0E3CE485-DF25-40BB-A794-BC9F9EE29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5" r="3048"/>
          <a:stretch/>
        </p:blipFill>
        <p:spPr bwMode="auto">
          <a:xfrm>
            <a:off x="814102" y="5674914"/>
            <a:ext cx="1912994" cy="1238072"/>
          </a:xfrm>
          <a:prstGeom prst="round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1079;p39">
            <a:extLst>
              <a:ext uri="{FF2B5EF4-FFF2-40B4-BE49-F238E27FC236}">
                <a16:creationId xmlns="" xmlns:a16="http://schemas.microsoft.com/office/drawing/2014/main" id="{B788FB6F-6CCD-42A3-A066-EE25BDDF3921}"/>
              </a:ext>
            </a:extLst>
          </p:cNvPr>
          <p:cNvSpPr txBox="1"/>
          <p:nvPr/>
        </p:nvSpPr>
        <p:spPr>
          <a:xfrm>
            <a:off x="797023" y="3468297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Производство широкого ассортимента полуфабрикатных лаков и смол для лакокрасочных материалов индустриального назначения </a:t>
            </a:r>
          </a:p>
        </p:txBody>
      </p:sp>
      <p:sp>
        <p:nvSpPr>
          <p:cNvPr id="33" name="Номер слайда 1">
            <a:extLst>
              <a:ext uri="{FF2B5EF4-FFF2-40B4-BE49-F238E27FC236}">
                <a16:creationId xmlns="" xmlns:a16="http://schemas.microsoft.com/office/drawing/2014/main" id="{0D3F4C52-BF88-496F-9832-7E5226D258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25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" name="Google Shape;314;p6">
            <a:extLst>
              <a:ext uri="{FF2B5EF4-FFF2-40B4-BE49-F238E27FC236}">
                <a16:creationId xmlns="" xmlns:a16="http://schemas.microsoft.com/office/drawing/2014/main" id="{7A162F57-B1C7-4486-A472-76693C54E1E8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68" name="Picture 2">
            <a:extLst>
              <a:ext uri="{FF2B5EF4-FFF2-40B4-BE49-F238E27FC236}">
                <a16:creationId xmlns="" xmlns:a16="http://schemas.microsoft.com/office/drawing/2014/main" id="{B85F5411-52E4-4D93-9594-7A617718B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8985" r="5143" b="5314"/>
          <a:stretch/>
        </p:blipFill>
        <p:spPr bwMode="auto">
          <a:xfrm>
            <a:off x="808231" y="1810878"/>
            <a:ext cx="1918864" cy="1244063"/>
          </a:xfrm>
          <a:prstGeom prst="roundRect">
            <a:avLst>
              <a:gd name="adj" fmla="val 1221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9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9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39"/>
          <p:cNvSpPr txBox="1"/>
          <p:nvPr/>
        </p:nvSpPr>
        <p:spPr>
          <a:xfrm>
            <a:off x="3197118" y="7076990"/>
            <a:ext cx="3571981" cy="83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35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 ед.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r>
              <a:rPr lang="ru-RU" sz="1100" dirty="0">
                <a:solidFill>
                  <a:schemeClr val="tx1"/>
                </a:solidFill>
                <a:latin typeface="+mn-lt"/>
              </a:rPr>
              <a:t>(обслуживание ЧПП «</a:t>
            </a:r>
            <a:r>
              <a:rPr lang="ru-RU" sz="1100" dirty="0" err="1">
                <a:solidFill>
                  <a:schemeClr val="tx1"/>
                </a:solidFill>
                <a:latin typeface="+mn-lt"/>
              </a:rPr>
              <a:t>ЛокаловЪ</a:t>
            </a:r>
            <a:r>
              <a:rPr lang="ru-RU" sz="1100" dirty="0">
                <a:solidFill>
                  <a:schemeClr val="tx1"/>
                </a:solidFill>
                <a:latin typeface="+mn-lt"/>
              </a:rPr>
              <a:t>»)+</a:t>
            </a:r>
          </a:p>
          <a:p>
            <a:r>
              <a:rPr lang="ru-RU" sz="1100" dirty="0">
                <a:solidFill>
                  <a:schemeClr val="tx1"/>
                </a:solidFill>
                <a:latin typeface="+mn-lt"/>
              </a:rPr>
              <a:t>85 арендаторов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68" name="Google Shape;1068;p39"/>
          <p:cNvSpPr txBox="1"/>
          <p:nvPr/>
        </p:nvSpPr>
        <p:spPr>
          <a:xfrm>
            <a:off x="797023" y="5093983"/>
            <a:ext cx="5857199" cy="44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sz="2000" dirty="0"/>
              <a:t>Организация частного промышленного</a:t>
            </a:r>
          </a:p>
          <a:p>
            <a:r>
              <a:rPr lang="ru-RU" sz="2000" dirty="0"/>
              <a:t>парка «ЛОКАЛОВЪ»</a:t>
            </a:r>
          </a:p>
        </p:txBody>
      </p:sp>
      <p:sp>
        <p:nvSpPr>
          <p:cNvPr id="1075" name="Google Shape;1075;p39"/>
          <p:cNvSpPr txBox="1"/>
          <p:nvPr/>
        </p:nvSpPr>
        <p:spPr>
          <a:xfrm>
            <a:off x="3197118" y="6038994"/>
            <a:ext cx="3749205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«УК «ЛОКАЛОВЪ» </a:t>
            </a:r>
          </a:p>
        </p:txBody>
      </p:sp>
      <p:sp>
        <p:nvSpPr>
          <p:cNvPr id="1076" name="Google Shape;1076;p39"/>
          <p:cNvSpPr/>
          <p:nvPr/>
        </p:nvSpPr>
        <p:spPr>
          <a:xfrm>
            <a:off x="3197119" y="6383230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2017 -2025 гг. 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77" name="Google Shape;1077;p39"/>
          <p:cNvSpPr/>
          <p:nvPr/>
        </p:nvSpPr>
        <p:spPr>
          <a:xfrm>
            <a:off x="3197119" y="6730879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200,0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млн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руб.</a:t>
            </a:r>
          </a:p>
        </p:txBody>
      </p:sp>
      <p:sp>
        <p:nvSpPr>
          <p:cNvPr id="1079" name="Google Shape;1079;p39"/>
          <p:cNvSpPr txBox="1"/>
          <p:nvPr/>
        </p:nvSpPr>
        <p:spPr>
          <a:xfrm>
            <a:off x="797023" y="7802523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Предоставление в аренду производственных помещений, находящихся  в нескольких корпусах разной этажности (от 1 до 3 этажей) и разной степени готовности</a:t>
            </a:r>
          </a:p>
        </p:txBody>
      </p:sp>
      <p:sp>
        <p:nvSpPr>
          <p:cNvPr id="26" name="Google Shape;130;p2">
            <a:extLst>
              <a:ext uri="{FF2B5EF4-FFF2-40B4-BE49-F238E27FC236}">
                <a16:creationId xmlns="" xmlns:a16="http://schemas.microsoft.com/office/drawing/2014/main" id="{FB0659F9-C84B-4AFF-8644-2862BFF298EB}"/>
              </a:ext>
            </a:extLst>
          </p:cNvPr>
          <p:cNvSpPr txBox="1"/>
          <p:nvPr/>
        </p:nvSpPr>
        <p:spPr>
          <a:xfrm>
            <a:off x="777521" y="460374"/>
            <a:ext cx="5604229" cy="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Организация производства замороженных хлебобулочных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изделий</a:t>
            </a:r>
          </a:p>
        </p:txBody>
      </p:sp>
      <p:sp>
        <p:nvSpPr>
          <p:cNvPr id="27" name="Google Shape;1067;p39">
            <a:extLst>
              <a:ext uri="{FF2B5EF4-FFF2-40B4-BE49-F238E27FC236}">
                <a16:creationId xmlns="" xmlns:a16="http://schemas.microsoft.com/office/drawing/2014/main" id="{49285DA8-FA2F-4621-8C5B-D2005B8A7C67}"/>
              </a:ext>
            </a:extLst>
          </p:cNvPr>
          <p:cNvSpPr txBox="1"/>
          <p:nvPr/>
        </p:nvSpPr>
        <p:spPr>
          <a:xfrm>
            <a:off x="3197119" y="2764221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43 ед.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Google Shape;1075;p39">
            <a:extLst>
              <a:ext uri="{FF2B5EF4-FFF2-40B4-BE49-F238E27FC236}">
                <a16:creationId xmlns="" xmlns:a16="http://schemas.microsoft.com/office/drawing/2014/main" id="{81E54F1F-FAC7-472B-A469-D41916853BBD}"/>
              </a:ext>
            </a:extLst>
          </p:cNvPr>
          <p:cNvSpPr txBox="1"/>
          <p:nvPr/>
        </p:nvSpPr>
        <p:spPr>
          <a:xfrm>
            <a:off x="3197118" y="1726225"/>
            <a:ext cx="3804391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«</a:t>
            </a:r>
            <a:r>
              <a:rPr lang="ru-RU" dirty="0" err="1">
                <a:solidFill>
                  <a:schemeClr val="tx1"/>
                </a:solidFill>
                <a:latin typeface="+mn-lt"/>
                <a:sym typeface="Arial"/>
              </a:rPr>
              <a:t>ЯмХлеб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»</a:t>
            </a:r>
          </a:p>
        </p:txBody>
      </p:sp>
      <p:sp>
        <p:nvSpPr>
          <p:cNvPr id="29" name="Google Shape;1076;p39">
            <a:extLst>
              <a:ext uri="{FF2B5EF4-FFF2-40B4-BE49-F238E27FC236}">
                <a16:creationId xmlns="" xmlns:a16="http://schemas.microsoft.com/office/drawing/2014/main" id="{A08C967C-3F6A-4385-B77B-014D930279EB}"/>
              </a:ext>
            </a:extLst>
          </p:cNvPr>
          <p:cNvSpPr/>
          <p:nvPr/>
        </p:nvSpPr>
        <p:spPr>
          <a:xfrm>
            <a:off x="3197119" y="2070461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2021-2028 </a:t>
            </a:r>
            <a:r>
              <a:rPr lang="ru-RU" dirty="0" err="1">
                <a:solidFill>
                  <a:schemeClr val="tx1"/>
                </a:solidFill>
                <a:latin typeface="+mn-lt"/>
                <a:sym typeface="Arial"/>
              </a:rPr>
              <a:t>гг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30" name="Google Shape;1077;p39">
            <a:extLst>
              <a:ext uri="{FF2B5EF4-FFF2-40B4-BE49-F238E27FC236}">
                <a16:creationId xmlns="" xmlns:a16="http://schemas.microsoft.com/office/drawing/2014/main" id="{4D34F893-A5FF-4286-99B8-7C6488EF3EED}"/>
              </a:ext>
            </a:extLst>
          </p:cNvPr>
          <p:cNvSpPr/>
          <p:nvPr/>
        </p:nvSpPr>
        <p:spPr>
          <a:xfrm>
            <a:off x="3197119" y="2418110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10,3 млн руб.</a:t>
            </a:r>
            <a:endParaRPr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Google Shape;1079;p39">
            <a:extLst>
              <a:ext uri="{FF2B5EF4-FFF2-40B4-BE49-F238E27FC236}">
                <a16:creationId xmlns="" xmlns:a16="http://schemas.microsoft.com/office/drawing/2014/main" id="{B788FB6F-6CCD-42A3-A066-EE25BDDF3921}"/>
              </a:ext>
            </a:extLst>
          </p:cNvPr>
          <p:cNvSpPr txBox="1"/>
          <p:nvPr/>
        </p:nvSpPr>
        <p:spPr>
          <a:xfrm>
            <a:off x="797023" y="3468297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Создание нового современного производства по изготовлению хлебобулочных изделий по уникальной рецептуре для обеспечения качественными продуктами потребностей пищевой отрасли </a:t>
            </a:r>
          </a:p>
        </p:txBody>
      </p:sp>
      <p:pic>
        <p:nvPicPr>
          <p:cNvPr id="65" name="Picture 2">
            <a:extLst>
              <a:ext uri="{FF2B5EF4-FFF2-40B4-BE49-F238E27FC236}">
                <a16:creationId xmlns="" xmlns:a16="http://schemas.microsoft.com/office/drawing/2014/main" id="{53ECBAF4-A320-4BE3-8438-CDB311929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3361" r="9841" b="5583"/>
          <a:stretch/>
        </p:blipFill>
        <p:spPr bwMode="auto">
          <a:xfrm>
            <a:off x="792187" y="1797528"/>
            <a:ext cx="1887761" cy="1257414"/>
          </a:xfrm>
          <a:prstGeom prst="roundRect">
            <a:avLst>
              <a:gd name="adj" fmla="val 1363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1">
            <a:extLst>
              <a:ext uri="{FF2B5EF4-FFF2-40B4-BE49-F238E27FC236}">
                <a16:creationId xmlns="" xmlns:a16="http://schemas.microsoft.com/office/drawing/2014/main" id="{0D3F4C52-BF88-496F-9832-7E5226D258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26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" name="Google Shape;314;p6">
            <a:extLst>
              <a:ext uri="{FF2B5EF4-FFF2-40B4-BE49-F238E27FC236}">
                <a16:creationId xmlns="" xmlns:a16="http://schemas.microsoft.com/office/drawing/2014/main" id="{7A162F57-B1C7-4486-A472-76693C54E1E8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68" name="Picture 3">
            <a:extLst>
              <a:ext uri="{FF2B5EF4-FFF2-40B4-BE49-F238E27FC236}">
                <a16:creationId xmlns="" xmlns:a16="http://schemas.microsoft.com/office/drawing/2014/main" id="{9357A671-2E55-4A09-8F38-BC318FED5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2" y="6006527"/>
            <a:ext cx="2406533" cy="78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DA9C756F-A132-4819-904C-E5C5A81A8E05}"/>
              </a:ext>
            </a:extLst>
          </p:cNvPr>
          <p:cNvGrpSpPr/>
          <p:nvPr/>
        </p:nvGrpSpPr>
        <p:grpSpPr>
          <a:xfrm>
            <a:off x="841215" y="3401863"/>
            <a:ext cx="560584" cy="1619143"/>
            <a:chOff x="-6763276" y="4232292"/>
            <a:chExt cx="560584" cy="1619143"/>
          </a:xfrm>
        </p:grpSpPr>
        <p:pic>
          <p:nvPicPr>
            <p:cNvPr id="95" name="Google Shape;1279;p46">
              <a:extLst>
                <a:ext uri="{FF2B5EF4-FFF2-40B4-BE49-F238E27FC236}">
                  <a16:creationId xmlns="" xmlns:a16="http://schemas.microsoft.com/office/drawing/2014/main" id="{CCE097FC-4BBA-4859-9645-BE64086548D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6200000">
              <a:off x="-6669190" y="5118467"/>
              <a:ext cx="348592" cy="348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1284;p46">
              <a:extLst>
                <a:ext uri="{FF2B5EF4-FFF2-40B4-BE49-F238E27FC236}">
                  <a16:creationId xmlns="" xmlns:a16="http://schemas.microsoft.com/office/drawing/2014/main" id="{DA965D83-628E-4453-8CFC-D6C73D2A70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61696" y="4239912"/>
              <a:ext cx="559004" cy="559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1286;p46">
              <a:extLst>
                <a:ext uri="{FF2B5EF4-FFF2-40B4-BE49-F238E27FC236}">
                  <a16:creationId xmlns="" xmlns:a16="http://schemas.microsoft.com/office/drawing/2014/main" id="{F1A6D3A5-68FE-4A5F-A7C5-3228B7403E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6644088" y="5527646"/>
              <a:ext cx="323789" cy="323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1284;p46">
              <a:extLst>
                <a:ext uri="{FF2B5EF4-FFF2-40B4-BE49-F238E27FC236}">
                  <a16:creationId xmlns="" xmlns:a16="http://schemas.microsoft.com/office/drawing/2014/main" id="{EBCE14C2-76FE-4478-9955-2D1FD5DF621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63276" y="4232292"/>
              <a:ext cx="559004" cy="5590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3" name="Google Shape;1253;p46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46"/>
          <p:cNvSpPr/>
          <p:nvPr/>
        </p:nvSpPr>
        <p:spPr>
          <a:xfrm rot="2700000">
            <a:off x="5138949" y="17117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46"/>
          <p:cNvSpPr/>
          <p:nvPr/>
        </p:nvSpPr>
        <p:spPr>
          <a:xfrm rot="2700000">
            <a:off x="3788403" y="17117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46"/>
          <p:cNvSpPr/>
          <p:nvPr/>
        </p:nvSpPr>
        <p:spPr>
          <a:xfrm rot="2700000">
            <a:off x="4444251" y="826243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46"/>
          <p:cNvSpPr/>
          <p:nvPr/>
        </p:nvSpPr>
        <p:spPr>
          <a:xfrm rot="2700000">
            <a:off x="5138949" y="147656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46"/>
          <p:cNvSpPr/>
          <p:nvPr/>
        </p:nvSpPr>
        <p:spPr>
          <a:xfrm rot="2700000">
            <a:off x="3788403" y="147656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46"/>
          <p:cNvSpPr/>
          <p:nvPr/>
        </p:nvSpPr>
        <p:spPr>
          <a:xfrm rot="2700000">
            <a:off x="5794797" y="826243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46"/>
          <p:cNvSpPr/>
          <p:nvPr/>
        </p:nvSpPr>
        <p:spPr>
          <a:xfrm rot="2700000">
            <a:off x="6489495" y="17117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46"/>
          <p:cNvSpPr/>
          <p:nvPr/>
        </p:nvSpPr>
        <p:spPr>
          <a:xfrm rot="2700000">
            <a:off x="6489495" y="147656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46"/>
          <p:cNvSpPr/>
          <p:nvPr/>
        </p:nvSpPr>
        <p:spPr>
          <a:xfrm rot="2700000">
            <a:off x="4450007" y="-471696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46"/>
          <p:cNvSpPr/>
          <p:nvPr/>
        </p:nvSpPr>
        <p:spPr>
          <a:xfrm rot="2700000">
            <a:off x="5800553" y="-471696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46"/>
          <p:cNvSpPr/>
          <p:nvPr/>
        </p:nvSpPr>
        <p:spPr>
          <a:xfrm rot="2700000">
            <a:off x="2432101" y="16507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46"/>
          <p:cNvSpPr/>
          <p:nvPr/>
        </p:nvSpPr>
        <p:spPr>
          <a:xfrm rot="2700000">
            <a:off x="1081555" y="16507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46"/>
          <p:cNvSpPr/>
          <p:nvPr/>
        </p:nvSpPr>
        <p:spPr>
          <a:xfrm rot="2700000">
            <a:off x="1737403" y="820143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46"/>
          <p:cNvSpPr/>
          <p:nvPr/>
        </p:nvSpPr>
        <p:spPr>
          <a:xfrm rot="2700000">
            <a:off x="2432101" y="147046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46"/>
          <p:cNvSpPr/>
          <p:nvPr/>
        </p:nvSpPr>
        <p:spPr>
          <a:xfrm rot="2700000">
            <a:off x="1081555" y="147046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46"/>
          <p:cNvSpPr/>
          <p:nvPr/>
        </p:nvSpPr>
        <p:spPr>
          <a:xfrm rot="2700000">
            <a:off x="3087949" y="820143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46"/>
          <p:cNvSpPr/>
          <p:nvPr/>
        </p:nvSpPr>
        <p:spPr>
          <a:xfrm rot="2700000">
            <a:off x="1743159" y="-477796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46"/>
          <p:cNvSpPr/>
          <p:nvPr/>
        </p:nvSpPr>
        <p:spPr>
          <a:xfrm rot="2700000">
            <a:off x="3093705" y="-477796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46"/>
          <p:cNvSpPr/>
          <p:nvPr/>
        </p:nvSpPr>
        <p:spPr>
          <a:xfrm rot="2700000">
            <a:off x="-283600" y="1620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46"/>
          <p:cNvSpPr/>
          <p:nvPr/>
        </p:nvSpPr>
        <p:spPr>
          <a:xfrm rot="2700000">
            <a:off x="-283600" y="14674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46"/>
          <p:cNvSpPr/>
          <p:nvPr/>
        </p:nvSpPr>
        <p:spPr>
          <a:xfrm rot="2700000">
            <a:off x="372248" y="817093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46"/>
          <p:cNvSpPr/>
          <p:nvPr/>
        </p:nvSpPr>
        <p:spPr>
          <a:xfrm rot="2700000">
            <a:off x="378004" y="-48084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95" name="Google Shape;1295;p46"/>
          <p:cNvSpPr txBox="1"/>
          <p:nvPr/>
        </p:nvSpPr>
        <p:spPr>
          <a:xfrm>
            <a:off x="702051" y="2447854"/>
            <a:ext cx="563467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dirty="0"/>
              <a:t>Контакты</a:t>
            </a:r>
            <a:endParaRPr dirty="0"/>
          </a:p>
        </p:txBody>
      </p:sp>
      <p:sp>
        <p:nvSpPr>
          <p:cNvPr id="51" name="Номер слайда 1">
            <a:extLst>
              <a:ext uri="{FF2B5EF4-FFF2-40B4-BE49-F238E27FC236}">
                <a16:creationId xmlns="" xmlns:a16="http://schemas.microsoft.com/office/drawing/2014/main" id="{1CD362BD-5F0C-4011-AC47-24D2F243D7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27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1" name="Заголовок 7">
            <a:extLst>
              <a:ext uri="{FF2B5EF4-FFF2-40B4-BE49-F238E27FC236}">
                <a16:creationId xmlns="" xmlns:a16="http://schemas.microsoft.com/office/drawing/2014/main" id="{D30E6F43-2ECD-4980-A9B5-C8D500A161A7}"/>
              </a:ext>
            </a:extLst>
          </p:cNvPr>
          <p:cNvSpPr txBox="1">
            <a:spLocks/>
          </p:cNvSpPr>
          <p:nvPr/>
        </p:nvSpPr>
        <p:spPr>
          <a:xfrm>
            <a:off x="784157" y="3084801"/>
            <a:ext cx="4938844" cy="29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FFCB00"/>
              </a:buClr>
              <a:buSzPts val="2000"/>
              <a:buNone/>
              <a:defRPr sz="2000" b="1">
                <a:solidFill>
                  <a:srgbClr val="FFCB00"/>
                </a:solidFill>
                <a:latin typeface="Montserrat SemiBold" pitchFamily="2" charset="-52"/>
              </a:defRPr>
            </a:lvl1pPr>
          </a:lstStyle>
          <a:p>
            <a:r>
              <a:rPr lang="ru-RU" dirty="0"/>
              <a:t>Инвестиционные уполномоченные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EE42060B-76C1-491A-8751-1C10B2A8F289}"/>
              </a:ext>
            </a:extLst>
          </p:cNvPr>
          <p:cNvSpPr txBox="1"/>
          <p:nvPr/>
        </p:nvSpPr>
        <p:spPr>
          <a:xfrm>
            <a:off x="1380336" y="4325670"/>
            <a:ext cx="487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Телефон:  8(48534) 2-19-59</a:t>
            </a:r>
          </a:p>
          <a:p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AD7F2669-F385-4887-BFC4-B696CBEBB736}"/>
              </a:ext>
            </a:extLst>
          </p:cNvPr>
          <p:cNvSpPr/>
          <p:nvPr/>
        </p:nvSpPr>
        <p:spPr>
          <a:xfrm>
            <a:off x="1334712" y="3452256"/>
            <a:ext cx="3188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Романюк Андрей Юрьевич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4CE3EDF9-E47F-4E53-A60B-CBEC3B70F508}"/>
              </a:ext>
            </a:extLst>
          </p:cNvPr>
          <p:cNvSpPr/>
          <p:nvPr/>
        </p:nvSpPr>
        <p:spPr>
          <a:xfrm>
            <a:off x="1343370" y="3755035"/>
            <a:ext cx="5505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заместитель Главы Администрации Гаврилов-Ямского муниципального района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185C4058-8747-4D99-B3F7-14EDD22D98DF}"/>
              </a:ext>
            </a:extLst>
          </p:cNvPr>
          <p:cNvSpPr txBox="1"/>
          <p:nvPr/>
        </p:nvSpPr>
        <p:spPr>
          <a:xfrm>
            <a:off x="1399456" y="4692201"/>
            <a:ext cx="532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Эл. почта: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zam3.gavyam@yarregion.ru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253CB649-BA5F-4FBF-9F9E-7927D441D757}"/>
              </a:ext>
            </a:extLst>
          </p:cNvPr>
          <p:cNvSpPr txBox="1"/>
          <p:nvPr/>
        </p:nvSpPr>
        <p:spPr>
          <a:xfrm>
            <a:off x="1353253" y="6401405"/>
            <a:ext cx="5210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Телефон: 8(48534) 2-32-86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666DC40D-D2E2-42D8-9634-D1D9CEF8FA1F}"/>
              </a:ext>
            </a:extLst>
          </p:cNvPr>
          <p:cNvSpPr/>
          <p:nvPr/>
        </p:nvSpPr>
        <p:spPr>
          <a:xfrm>
            <a:off x="1369639" y="5522511"/>
            <a:ext cx="29370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chemeClr val="tx1"/>
                </a:solidFill>
                <a:latin typeface="Montserrat SemiBold" pitchFamily="2" charset="-52"/>
              </a:rPr>
              <a:t>Усков</a:t>
            </a: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 Артем Евгеньевич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E9B907CF-4CC7-42E8-8996-FF5976A49019}"/>
              </a:ext>
            </a:extLst>
          </p:cNvPr>
          <p:cNvSpPr/>
          <p:nvPr/>
        </p:nvSpPr>
        <p:spPr>
          <a:xfrm>
            <a:off x="1360289" y="5890355"/>
            <a:ext cx="5282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первый заместитель Главы  Администрации городского поселения Гаврилов-Ям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0D18C5DD-BEEC-47E6-9B43-71299872A191}"/>
              </a:ext>
            </a:extLst>
          </p:cNvPr>
          <p:cNvSpPr txBox="1"/>
          <p:nvPr/>
        </p:nvSpPr>
        <p:spPr>
          <a:xfrm>
            <a:off x="1369639" y="6765150"/>
            <a:ext cx="5625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Электронная почта: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zamgp.gavyam@yarregion.ru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6EFFDA4F-919E-4024-B7BA-170FA5074978}"/>
              </a:ext>
            </a:extLst>
          </p:cNvPr>
          <p:cNvSpPr/>
          <p:nvPr/>
        </p:nvSpPr>
        <p:spPr>
          <a:xfrm>
            <a:off x="1374085" y="7405831"/>
            <a:ext cx="3300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Вехтер Анна Владимировна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499E8E53-22FE-4779-9F78-37703D36AFC3}"/>
              </a:ext>
            </a:extLst>
          </p:cNvPr>
          <p:cNvSpPr/>
          <p:nvPr/>
        </p:nvSpPr>
        <p:spPr>
          <a:xfrm>
            <a:off x="1384979" y="7755923"/>
            <a:ext cx="5162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начальник отдела экономики, предпринимательской деятельности, инвестиций и сельского хозяйства Администрации Гаврилов-Ямского муниципального района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C12EA64A-C9BA-48F3-B17A-51CC39B7BFF8}"/>
              </a:ext>
            </a:extLst>
          </p:cNvPr>
          <p:cNvSpPr txBox="1"/>
          <p:nvPr/>
        </p:nvSpPr>
        <p:spPr>
          <a:xfrm>
            <a:off x="1337119" y="8431185"/>
            <a:ext cx="5210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Телефон: 8(48534) 2-32-51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F8EAACE6-A994-4B1A-AF97-A946CFD2D035}"/>
              </a:ext>
            </a:extLst>
          </p:cNvPr>
          <p:cNvSpPr txBox="1"/>
          <p:nvPr/>
        </p:nvSpPr>
        <p:spPr>
          <a:xfrm>
            <a:off x="1337119" y="8860076"/>
            <a:ext cx="547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Электронная почта: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oepdi.gavyam@yarregion.ru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9" name="Группа 98">
            <a:extLst>
              <a:ext uri="{FF2B5EF4-FFF2-40B4-BE49-F238E27FC236}">
                <a16:creationId xmlns="" xmlns:a16="http://schemas.microsoft.com/office/drawing/2014/main" id="{7632DAED-6E81-42BF-8698-FD6C631A06D1}"/>
              </a:ext>
            </a:extLst>
          </p:cNvPr>
          <p:cNvGrpSpPr/>
          <p:nvPr/>
        </p:nvGrpSpPr>
        <p:grpSpPr>
          <a:xfrm>
            <a:off x="841215" y="5492483"/>
            <a:ext cx="560584" cy="1575963"/>
            <a:chOff x="-6763276" y="4201812"/>
            <a:chExt cx="560584" cy="1575963"/>
          </a:xfrm>
        </p:grpSpPr>
        <p:pic>
          <p:nvPicPr>
            <p:cNvPr id="100" name="Google Shape;1279;p46">
              <a:extLst>
                <a:ext uri="{FF2B5EF4-FFF2-40B4-BE49-F238E27FC236}">
                  <a16:creationId xmlns="" xmlns:a16="http://schemas.microsoft.com/office/drawing/2014/main" id="{EEFCA2A4-5353-45F0-A314-FA701561A8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6200000">
              <a:off x="-6669190" y="5075287"/>
              <a:ext cx="348592" cy="348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284;p46">
              <a:extLst>
                <a:ext uri="{FF2B5EF4-FFF2-40B4-BE49-F238E27FC236}">
                  <a16:creationId xmlns="" xmlns:a16="http://schemas.microsoft.com/office/drawing/2014/main" id="{1A229310-9AF1-4B63-9944-E2EB91FFED5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61696" y="4239912"/>
              <a:ext cx="559004" cy="559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286;p46">
              <a:extLst>
                <a:ext uri="{FF2B5EF4-FFF2-40B4-BE49-F238E27FC236}">
                  <a16:creationId xmlns="" xmlns:a16="http://schemas.microsoft.com/office/drawing/2014/main" id="{E3F099D0-72CF-45C9-8F04-9572D4C4E88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6644088" y="5453986"/>
              <a:ext cx="323789" cy="323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284;p46">
              <a:extLst>
                <a:ext uri="{FF2B5EF4-FFF2-40B4-BE49-F238E27FC236}">
                  <a16:creationId xmlns="" xmlns:a16="http://schemas.microsoft.com/office/drawing/2014/main" id="{FF3047D5-4192-46D9-BF78-89D4D85E5FA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63276" y="4201812"/>
              <a:ext cx="559004" cy="5590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Группа 103">
            <a:extLst>
              <a:ext uri="{FF2B5EF4-FFF2-40B4-BE49-F238E27FC236}">
                <a16:creationId xmlns="" xmlns:a16="http://schemas.microsoft.com/office/drawing/2014/main" id="{EF4D1A05-6C1A-4057-BD32-07E6B66423AA}"/>
              </a:ext>
            </a:extLst>
          </p:cNvPr>
          <p:cNvGrpSpPr/>
          <p:nvPr/>
        </p:nvGrpSpPr>
        <p:grpSpPr>
          <a:xfrm>
            <a:off x="842795" y="7315032"/>
            <a:ext cx="559004" cy="1827818"/>
            <a:chOff x="-6761696" y="4354212"/>
            <a:chExt cx="559004" cy="1827818"/>
          </a:xfrm>
        </p:grpSpPr>
        <p:pic>
          <p:nvPicPr>
            <p:cNvPr id="105" name="Google Shape;1279;p46">
              <a:extLst>
                <a:ext uri="{FF2B5EF4-FFF2-40B4-BE49-F238E27FC236}">
                  <a16:creationId xmlns="" xmlns:a16="http://schemas.microsoft.com/office/drawing/2014/main" id="{8C0E587D-B6D3-4A43-9C9C-0F039E0C7BA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6200000">
              <a:off x="-6669190" y="5396748"/>
              <a:ext cx="348592" cy="348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284;p46">
              <a:extLst>
                <a:ext uri="{FF2B5EF4-FFF2-40B4-BE49-F238E27FC236}">
                  <a16:creationId xmlns="" xmlns:a16="http://schemas.microsoft.com/office/drawing/2014/main" id="{E3E70CBC-E860-41EC-A2E7-6D398B40EB5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61696" y="4354212"/>
              <a:ext cx="559004" cy="559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286;p46">
              <a:extLst>
                <a:ext uri="{FF2B5EF4-FFF2-40B4-BE49-F238E27FC236}">
                  <a16:creationId xmlns="" xmlns:a16="http://schemas.microsoft.com/office/drawing/2014/main" id="{E0CA9A51-B81B-4FB7-9402-74D653A10BE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6644088" y="5858241"/>
              <a:ext cx="323789" cy="3237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314;p6">
            <a:extLst>
              <a:ext uri="{FF2B5EF4-FFF2-40B4-BE49-F238E27FC236}">
                <a16:creationId xmlns="" xmlns:a16="http://schemas.microsoft.com/office/drawing/2014/main" id="{2466B5B9-A5FA-4093-B215-E5BAFA61D8F4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47"/>
          <p:cNvSpPr/>
          <p:nvPr/>
        </p:nvSpPr>
        <p:spPr>
          <a:xfrm rot="2700000">
            <a:off x="5138949" y="17117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47"/>
          <p:cNvSpPr/>
          <p:nvPr/>
        </p:nvSpPr>
        <p:spPr>
          <a:xfrm rot="2700000">
            <a:off x="3788403" y="17117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47"/>
          <p:cNvSpPr/>
          <p:nvPr/>
        </p:nvSpPr>
        <p:spPr>
          <a:xfrm rot="2700000">
            <a:off x="4444251" y="82624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47"/>
          <p:cNvSpPr/>
          <p:nvPr/>
        </p:nvSpPr>
        <p:spPr>
          <a:xfrm rot="2700000">
            <a:off x="5138949" y="147656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47"/>
          <p:cNvSpPr/>
          <p:nvPr/>
        </p:nvSpPr>
        <p:spPr>
          <a:xfrm rot="2700000">
            <a:off x="3788403" y="147656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47"/>
          <p:cNvSpPr/>
          <p:nvPr/>
        </p:nvSpPr>
        <p:spPr>
          <a:xfrm rot="2700000">
            <a:off x="5794797" y="82624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47"/>
          <p:cNvSpPr/>
          <p:nvPr/>
        </p:nvSpPr>
        <p:spPr>
          <a:xfrm rot="2700000">
            <a:off x="6489495" y="17117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47"/>
          <p:cNvSpPr/>
          <p:nvPr/>
        </p:nvSpPr>
        <p:spPr>
          <a:xfrm rot="2700000">
            <a:off x="6489495" y="147656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47"/>
          <p:cNvSpPr/>
          <p:nvPr/>
        </p:nvSpPr>
        <p:spPr>
          <a:xfrm rot="2700000">
            <a:off x="4450007" y="-47169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47"/>
          <p:cNvSpPr/>
          <p:nvPr/>
        </p:nvSpPr>
        <p:spPr>
          <a:xfrm rot="2700000">
            <a:off x="5800553" y="-47169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3" name="Google Shape;1313;p47"/>
          <p:cNvSpPr/>
          <p:nvPr/>
        </p:nvSpPr>
        <p:spPr>
          <a:xfrm rot="2700000">
            <a:off x="2432101" y="16507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47"/>
          <p:cNvSpPr/>
          <p:nvPr/>
        </p:nvSpPr>
        <p:spPr>
          <a:xfrm rot="2700000">
            <a:off x="1081555" y="16507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p47"/>
          <p:cNvSpPr/>
          <p:nvPr/>
        </p:nvSpPr>
        <p:spPr>
          <a:xfrm rot="2700000">
            <a:off x="1737403" y="82014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47"/>
          <p:cNvSpPr/>
          <p:nvPr/>
        </p:nvSpPr>
        <p:spPr>
          <a:xfrm rot="2700000">
            <a:off x="2432101" y="147046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7" name="Google Shape;1317;p47"/>
          <p:cNvSpPr/>
          <p:nvPr/>
        </p:nvSpPr>
        <p:spPr>
          <a:xfrm rot="2700000">
            <a:off x="1081555" y="147046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47"/>
          <p:cNvSpPr/>
          <p:nvPr/>
        </p:nvSpPr>
        <p:spPr>
          <a:xfrm rot="2700000">
            <a:off x="3087949" y="82014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9" name="Google Shape;1319;p47"/>
          <p:cNvSpPr/>
          <p:nvPr/>
        </p:nvSpPr>
        <p:spPr>
          <a:xfrm rot="2700000">
            <a:off x="1743159" y="-47779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47"/>
          <p:cNvSpPr/>
          <p:nvPr/>
        </p:nvSpPr>
        <p:spPr>
          <a:xfrm rot="2700000">
            <a:off x="3093705" y="-47779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1" name="Google Shape;1321;p47"/>
          <p:cNvSpPr/>
          <p:nvPr/>
        </p:nvSpPr>
        <p:spPr>
          <a:xfrm rot="2700000">
            <a:off x="-283600" y="16202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2" name="Google Shape;1322;p47"/>
          <p:cNvSpPr/>
          <p:nvPr/>
        </p:nvSpPr>
        <p:spPr>
          <a:xfrm rot="2700000">
            <a:off x="-283600" y="146741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47"/>
          <p:cNvSpPr/>
          <p:nvPr/>
        </p:nvSpPr>
        <p:spPr>
          <a:xfrm rot="2700000">
            <a:off x="372248" y="81709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47"/>
          <p:cNvSpPr/>
          <p:nvPr/>
        </p:nvSpPr>
        <p:spPr>
          <a:xfrm rot="2700000">
            <a:off x="378004" y="-48084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47"/>
          <p:cNvSpPr/>
          <p:nvPr/>
        </p:nvSpPr>
        <p:spPr>
          <a:xfrm rot="2700000">
            <a:off x="5134523" y="278365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47"/>
          <p:cNvSpPr/>
          <p:nvPr/>
        </p:nvSpPr>
        <p:spPr>
          <a:xfrm rot="2700000">
            <a:off x="3783977" y="278365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47"/>
          <p:cNvSpPr/>
          <p:nvPr/>
        </p:nvSpPr>
        <p:spPr>
          <a:xfrm rot="2700000">
            <a:off x="4439825" y="343872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8" name="Google Shape;1328;p47"/>
          <p:cNvSpPr/>
          <p:nvPr/>
        </p:nvSpPr>
        <p:spPr>
          <a:xfrm rot="2700000">
            <a:off x="5134523" y="40890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47"/>
          <p:cNvSpPr/>
          <p:nvPr/>
        </p:nvSpPr>
        <p:spPr>
          <a:xfrm rot="2700000">
            <a:off x="3783977" y="40890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47"/>
          <p:cNvSpPr/>
          <p:nvPr/>
        </p:nvSpPr>
        <p:spPr>
          <a:xfrm rot="2700000">
            <a:off x="5790371" y="343872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47"/>
          <p:cNvSpPr/>
          <p:nvPr/>
        </p:nvSpPr>
        <p:spPr>
          <a:xfrm rot="2700000">
            <a:off x="6485069" y="278365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47"/>
          <p:cNvSpPr/>
          <p:nvPr/>
        </p:nvSpPr>
        <p:spPr>
          <a:xfrm rot="2700000">
            <a:off x="6485069" y="40890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47"/>
          <p:cNvSpPr/>
          <p:nvPr/>
        </p:nvSpPr>
        <p:spPr>
          <a:xfrm rot="2700000">
            <a:off x="4445581" y="214078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47"/>
          <p:cNvSpPr/>
          <p:nvPr/>
        </p:nvSpPr>
        <p:spPr>
          <a:xfrm rot="2700000">
            <a:off x="5796127" y="214078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47"/>
          <p:cNvSpPr/>
          <p:nvPr/>
        </p:nvSpPr>
        <p:spPr>
          <a:xfrm rot="2700000">
            <a:off x="2427675" y="277755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47"/>
          <p:cNvSpPr/>
          <p:nvPr/>
        </p:nvSpPr>
        <p:spPr>
          <a:xfrm rot="2700000">
            <a:off x="1077129" y="277755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47"/>
          <p:cNvSpPr/>
          <p:nvPr/>
        </p:nvSpPr>
        <p:spPr>
          <a:xfrm rot="2700000">
            <a:off x="1732977" y="343262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47"/>
          <p:cNvSpPr/>
          <p:nvPr/>
        </p:nvSpPr>
        <p:spPr>
          <a:xfrm rot="2700000">
            <a:off x="2427675" y="40829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47"/>
          <p:cNvSpPr/>
          <p:nvPr/>
        </p:nvSpPr>
        <p:spPr>
          <a:xfrm rot="2700000">
            <a:off x="1077129" y="40829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47"/>
          <p:cNvSpPr/>
          <p:nvPr/>
        </p:nvSpPr>
        <p:spPr>
          <a:xfrm rot="2700000">
            <a:off x="3083523" y="343262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47"/>
          <p:cNvSpPr/>
          <p:nvPr/>
        </p:nvSpPr>
        <p:spPr>
          <a:xfrm rot="2700000">
            <a:off x="1738733" y="213468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47"/>
          <p:cNvSpPr/>
          <p:nvPr/>
        </p:nvSpPr>
        <p:spPr>
          <a:xfrm rot="2700000">
            <a:off x="3089279" y="213468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47"/>
          <p:cNvSpPr/>
          <p:nvPr/>
        </p:nvSpPr>
        <p:spPr>
          <a:xfrm rot="2700000">
            <a:off x="-288026" y="277450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47"/>
          <p:cNvSpPr/>
          <p:nvPr/>
        </p:nvSpPr>
        <p:spPr>
          <a:xfrm rot="2700000">
            <a:off x="-288026" y="407989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p47"/>
          <p:cNvSpPr/>
          <p:nvPr/>
        </p:nvSpPr>
        <p:spPr>
          <a:xfrm rot="2700000">
            <a:off x="367822" y="342957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47"/>
          <p:cNvSpPr/>
          <p:nvPr/>
        </p:nvSpPr>
        <p:spPr>
          <a:xfrm rot="2700000">
            <a:off x="373578" y="213163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47"/>
          <p:cNvSpPr/>
          <p:nvPr/>
        </p:nvSpPr>
        <p:spPr>
          <a:xfrm rot="2700000">
            <a:off x="5134523" y="540593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47"/>
          <p:cNvSpPr/>
          <p:nvPr/>
        </p:nvSpPr>
        <p:spPr>
          <a:xfrm rot="2700000">
            <a:off x="3783977" y="540593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47"/>
          <p:cNvSpPr/>
          <p:nvPr/>
        </p:nvSpPr>
        <p:spPr>
          <a:xfrm rot="2700000">
            <a:off x="4439825" y="6061008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47"/>
          <p:cNvSpPr/>
          <p:nvPr/>
        </p:nvSpPr>
        <p:spPr>
          <a:xfrm rot="2700000">
            <a:off x="5134523" y="671132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p47"/>
          <p:cNvSpPr/>
          <p:nvPr/>
        </p:nvSpPr>
        <p:spPr>
          <a:xfrm rot="2700000">
            <a:off x="3783977" y="671132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p47"/>
          <p:cNvSpPr/>
          <p:nvPr/>
        </p:nvSpPr>
        <p:spPr>
          <a:xfrm rot="2700000">
            <a:off x="5790371" y="6061008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47"/>
          <p:cNvSpPr/>
          <p:nvPr/>
        </p:nvSpPr>
        <p:spPr>
          <a:xfrm rot="2700000">
            <a:off x="6485069" y="540593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" name="Google Shape;1354;p47"/>
          <p:cNvSpPr/>
          <p:nvPr/>
        </p:nvSpPr>
        <p:spPr>
          <a:xfrm rot="2700000">
            <a:off x="6485069" y="671132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p47"/>
          <p:cNvSpPr/>
          <p:nvPr/>
        </p:nvSpPr>
        <p:spPr>
          <a:xfrm rot="2700000">
            <a:off x="4445581" y="4763069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47"/>
          <p:cNvSpPr/>
          <p:nvPr/>
        </p:nvSpPr>
        <p:spPr>
          <a:xfrm rot="2700000">
            <a:off x="5796127" y="4763069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Google Shape;1357;p47"/>
          <p:cNvSpPr/>
          <p:nvPr/>
        </p:nvSpPr>
        <p:spPr>
          <a:xfrm rot="2700000">
            <a:off x="2427675" y="539983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47"/>
          <p:cNvSpPr/>
          <p:nvPr/>
        </p:nvSpPr>
        <p:spPr>
          <a:xfrm rot="2700000">
            <a:off x="1077129" y="539983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47"/>
          <p:cNvSpPr/>
          <p:nvPr/>
        </p:nvSpPr>
        <p:spPr>
          <a:xfrm rot="2700000">
            <a:off x="1732977" y="6054908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p47"/>
          <p:cNvSpPr/>
          <p:nvPr/>
        </p:nvSpPr>
        <p:spPr>
          <a:xfrm rot="2700000">
            <a:off x="2427675" y="670522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p47"/>
          <p:cNvSpPr/>
          <p:nvPr/>
        </p:nvSpPr>
        <p:spPr>
          <a:xfrm rot="2700000">
            <a:off x="1077129" y="670522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47"/>
          <p:cNvSpPr/>
          <p:nvPr/>
        </p:nvSpPr>
        <p:spPr>
          <a:xfrm rot="2700000">
            <a:off x="3083523" y="6054908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47"/>
          <p:cNvSpPr/>
          <p:nvPr/>
        </p:nvSpPr>
        <p:spPr>
          <a:xfrm rot="2700000">
            <a:off x="1738733" y="4756969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47"/>
          <p:cNvSpPr/>
          <p:nvPr/>
        </p:nvSpPr>
        <p:spPr>
          <a:xfrm rot="2700000">
            <a:off x="3089279" y="4756969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47"/>
          <p:cNvSpPr/>
          <p:nvPr/>
        </p:nvSpPr>
        <p:spPr>
          <a:xfrm rot="2700000">
            <a:off x="-288026" y="539678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p47"/>
          <p:cNvSpPr/>
          <p:nvPr/>
        </p:nvSpPr>
        <p:spPr>
          <a:xfrm rot="2700000">
            <a:off x="-288026" y="670217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47"/>
          <p:cNvSpPr/>
          <p:nvPr/>
        </p:nvSpPr>
        <p:spPr>
          <a:xfrm rot="2700000">
            <a:off x="367822" y="6051858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47"/>
          <p:cNvSpPr/>
          <p:nvPr/>
        </p:nvSpPr>
        <p:spPr>
          <a:xfrm rot="2700000">
            <a:off x="373578" y="4753919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47"/>
          <p:cNvSpPr/>
          <p:nvPr/>
        </p:nvSpPr>
        <p:spPr>
          <a:xfrm rot="2700000">
            <a:off x="5134523" y="80403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47"/>
          <p:cNvSpPr/>
          <p:nvPr/>
        </p:nvSpPr>
        <p:spPr>
          <a:xfrm rot="2700000">
            <a:off x="3783977" y="80403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47"/>
          <p:cNvSpPr/>
          <p:nvPr/>
        </p:nvSpPr>
        <p:spPr>
          <a:xfrm rot="2700000">
            <a:off x="4439825" y="869541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p47"/>
          <p:cNvSpPr/>
          <p:nvPr/>
        </p:nvSpPr>
        <p:spPr>
          <a:xfrm rot="2700000">
            <a:off x="5134523" y="934573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47"/>
          <p:cNvSpPr/>
          <p:nvPr/>
        </p:nvSpPr>
        <p:spPr>
          <a:xfrm rot="2700000">
            <a:off x="3783977" y="934573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47"/>
          <p:cNvSpPr/>
          <p:nvPr/>
        </p:nvSpPr>
        <p:spPr>
          <a:xfrm rot="2700000">
            <a:off x="5790371" y="869541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47"/>
          <p:cNvSpPr/>
          <p:nvPr/>
        </p:nvSpPr>
        <p:spPr>
          <a:xfrm rot="2700000">
            <a:off x="6485069" y="80403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47"/>
          <p:cNvSpPr/>
          <p:nvPr/>
        </p:nvSpPr>
        <p:spPr>
          <a:xfrm rot="2700000">
            <a:off x="6485069" y="934573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47"/>
          <p:cNvSpPr/>
          <p:nvPr/>
        </p:nvSpPr>
        <p:spPr>
          <a:xfrm rot="2700000">
            <a:off x="4445581" y="739747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47"/>
          <p:cNvSpPr/>
          <p:nvPr/>
        </p:nvSpPr>
        <p:spPr>
          <a:xfrm rot="2700000">
            <a:off x="5796127" y="739747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47"/>
          <p:cNvSpPr/>
          <p:nvPr/>
        </p:nvSpPr>
        <p:spPr>
          <a:xfrm rot="2700000">
            <a:off x="2427675" y="80342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47"/>
          <p:cNvSpPr/>
          <p:nvPr/>
        </p:nvSpPr>
        <p:spPr>
          <a:xfrm rot="2700000">
            <a:off x="1077129" y="80342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47"/>
          <p:cNvSpPr/>
          <p:nvPr/>
        </p:nvSpPr>
        <p:spPr>
          <a:xfrm rot="2700000">
            <a:off x="1732977" y="868931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47"/>
          <p:cNvSpPr/>
          <p:nvPr/>
        </p:nvSpPr>
        <p:spPr>
          <a:xfrm rot="2700000">
            <a:off x="2427675" y="933963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47"/>
          <p:cNvSpPr/>
          <p:nvPr/>
        </p:nvSpPr>
        <p:spPr>
          <a:xfrm rot="2700000">
            <a:off x="1077129" y="933963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47"/>
          <p:cNvSpPr/>
          <p:nvPr/>
        </p:nvSpPr>
        <p:spPr>
          <a:xfrm rot="2700000">
            <a:off x="3083523" y="868931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47"/>
          <p:cNvSpPr/>
          <p:nvPr/>
        </p:nvSpPr>
        <p:spPr>
          <a:xfrm rot="2700000">
            <a:off x="1738733" y="739137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47"/>
          <p:cNvSpPr/>
          <p:nvPr/>
        </p:nvSpPr>
        <p:spPr>
          <a:xfrm rot="2700000">
            <a:off x="3089279" y="739137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47"/>
          <p:cNvSpPr/>
          <p:nvPr/>
        </p:nvSpPr>
        <p:spPr>
          <a:xfrm rot="2700000">
            <a:off x="-288026" y="803119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47"/>
          <p:cNvSpPr/>
          <p:nvPr/>
        </p:nvSpPr>
        <p:spPr>
          <a:xfrm rot="2700000">
            <a:off x="-288026" y="933658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47"/>
          <p:cNvSpPr/>
          <p:nvPr/>
        </p:nvSpPr>
        <p:spPr>
          <a:xfrm rot="2700000">
            <a:off x="367822" y="868626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47"/>
          <p:cNvSpPr/>
          <p:nvPr/>
        </p:nvSpPr>
        <p:spPr>
          <a:xfrm rot="2700000">
            <a:off x="373578" y="738832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/>
          <p:nvPr/>
        </p:nvSpPr>
        <p:spPr>
          <a:xfrm>
            <a:off x="3243820" y="1721512"/>
            <a:ext cx="3109038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Андрей Борисович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tx1"/>
                </a:solidFill>
                <a:latin typeface="Montserrat Bold" pitchFamily="2" charset="-52"/>
                <a:sym typeface="Arial"/>
              </a:rPr>
              <a:t>Сергеичев</a:t>
            </a:r>
            <a:endParaRPr lang="ru-RU" sz="1800" b="1" dirty="0">
              <a:solidFill>
                <a:schemeClr val="tx1"/>
              </a:solidFill>
              <a:latin typeface="Montserrat Bold" pitchFamily="2" charset="-52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tx1"/>
              </a:solidFill>
              <a:latin typeface="Montserrat Bold" pitchFamily="2" charset="-52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Глава Гаврилов-Ямского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муниципального района</a:t>
            </a:r>
            <a:endParaRPr sz="1400" b="1" dirty="0">
              <a:solidFill>
                <a:schemeClr val="tx1"/>
              </a:solidFill>
              <a:latin typeface="Montserrat Bold" pitchFamily="2" charset="-52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3079532" y="1463569"/>
            <a:ext cx="45719" cy="212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800100" y="3981519"/>
            <a:ext cx="5545138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2" algn="ctr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Уважаемый инвестор!</a:t>
            </a:r>
          </a:p>
          <a:p>
            <a:pPr lvl="2" algn="ctr" defTabSz="179388"/>
            <a:endParaRPr lang="ru-RU" sz="1200" dirty="0">
              <a:solidFill>
                <a:schemeClr val="tx1"/>
              </a:solidFill>
              <a:latin typeface="+mn-lt"/>
            </a:endParaRP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Гаврилов-Ямский район - это не только земля с уникальной культурой и богатейшей историей, но и один из перспективных районов Ярославской области. </a:t>
            </a: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Успешность развития района во многом определяется состоянием нашей экономики, основу которой составляет промышленность в сфере машиностроения, обрабатывающих производств, а также сельское хозяйство. </a:t>
            </a: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В 2023 году так же, как и в предыдущие годы, проводилась работа по улучшению социальной сферы, благоустройству района, по развитию инвестиционной привлекательности, развитию образования, здравоохранения, культуры и спорта.</a:t>
            </a: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Экономическая стабильность, благоприятный инвестиционный климат, функционирование территории опережающего развития «Гаврилов-Ям», относительно недорогой уровень трудовых ресурсов и развитая инфраструктура гарантируют инвесторам эффективное вложение средств в развитие инвестиционной деятельности.</a:t>
            </a: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Администрация района обеспечивает создание оптимальных условий для успешного ведения бизнеса, в том числе оперативное решение вопросов, прозрачность процессов, открытый диалог. </a:t>
            </a: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Мы заинтересованы в том, чтобы Ваш бизнес был эффективным, стабильным и безопасным, что будет способствовать развитию экономики района и улучшению качества жизни его жителей.</a:t>
            </a:r>
          </a:p>
          <a:p>
            <a:pPr algn="ctr"/>
            <a:r>
              <a:rPr lang="ru-RU" sz="1200" i="1" dirty="0">
                <a:solidFill>
                  <a:schemeClr val="tx1"/>
                </a:solidFill>
                <a:latin typeface="+mn-lt"/>
              </a:rPr>
              <a:t>Приглашаем Вас к долгосрочному и</a:t>
            </a:r>
          </a:p>
          <a:p>
            <a:pPr algn="ctr"/>
            <a:r>
              <a:rPr lang="ru-RU" sz="1200" i="1" dirty="0">
                <a:solidFill>
                  <a:schemeClr val="tx1"/>
                </a:solidFill>
                <a:latin typeface="+mn-lt"/>
              </a:rPr>
              <a:t>взаимовыгодному сотрудничеству!</a:t>
            </a:r>
          </a:p>
          <a:p>
            <a:pPr lvl="2" indent="457200" algn="just" defTabSz="179388"/>
            <a:endParaRPr lang="ru-RU" sz="1200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1312B48-F2EB-40AC-BB13-C60D93BF38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Google Shape;130;p2">
            <a:extLst>
              <a:ext uri="{FF2B5EF4-FFF2-40B4-BE49-F238E27FC236}">
                <a16:creationId xmlns="" xmlns:a16="http://schemas.microsoft.com/office/drawing/2014/main" id="{430A6AD6-1F65-4F3D-9A43-59BAAE37E4A5}"/>
              </a:ext>
            </a:extLst>
          </p:cNvPr>
          <p:cNvSpPr txBox="1"/>
          <p:nvPr/>
        </p:nvSpPr>
        <p:spPr>
          <a:xfrm>
            <a:off x="802921" y="485775"/>
            <a:ext cx="5583591" cy="68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Обращение главы района </a:t>
            </a:r>
            <a:endParaRPr lang="en-US" sz="2400" b="1" i="0" u="none" strike="noStrike" cap="none" dirty="0">
              <a:solidFill>
                <a:schemeClr val="tx1"/>
              </a:solidFill>
              <a:latin typeface="Montserrat Bold" pitchFamily="2" charset="-52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к инвестору</a:t>
            </a:r>
          </a:p>
        </p:txBody>
      </p:sp>
      <p:pic>
        <p:nvPicPr>
          <p:cNvPr id="10" name="Picture 2" descr="Сергеичев Андрей Борисович">
            <a:extLst>
              <a:ext uri="{FF2B5EF4-FFF2-40B4-BE49-F238E27FC236}">
                <a16:creationId xmlns="" xmlns:a16="http://schemas.microsoft.com/office/drawing/2014/main" id="{D3E35086-ED3C-4689-9EED-8B2AE0188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60417"/>
            <a:ext cx="2158149" cy="21276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44ZrzsCOEIo (1).jpg">
            <a:extLst>
              <a:ext uri="{FF2B5EF4-FFF2-40B4-BE49-F238E27FC236}">
                <a16:creationId xmlns="" xmlns:a16="http://schemas.microsoft.com/office/drawing/2014/main" id="{116D7926-C8A7-4B0B-AE60-5AF7F72263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  <p:sp>
        <p:nvSpPr>
          <p:cNvPr id="211" name="Google Shape;211;p4"/>
          <p:cNvSpPr txBox="1"/>
          <p:nvPr/>
        </p:nvSpPr>
        <p:spPr>
          <a:xfrm>
            <a:off x="718848" y="3870097"/>
            <a:ext cx="45108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Общая </a:t>
            </a:r>
            <a:endParaRPr sz="3200" dirty="0">
              <a:latin typeface="Montserrat Bold" pitchFamily="2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характеристика </a:t>
            </a:r>
            <a:endParaRPr sz="3200" dirty="0">
              <a:latin typeface="Montserrat Bold" pitchFamily="2" charset="-52"/>
            </a:endParaRP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"/>
          <p:cNvSpPr/>
          <p:nvPr/>
        </p:nvSpPr>
        <p:spPr>
          <a:xfrm>
            <a:off x="702607" y="3009694"/>
            <a:ext cx="140178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rgbClr val="7F7F7F"/>
                </a:solidFill>
                <a:latin typeface="+mn-lt"/>
                <a:sym typeface="Arial"/>
              </a:rPr>
              <a:t>(на  </a:t>
            </a:r>
            <a:r>
              <a:rPr lang="ru-RU" sz="800" dirty="0" smtClean="0">
                <a:solidFill>
                  <a:srgbClr val="7F7F7F"/>
                </a:solidFill>
                <a:latin typeface="+mn-lt"/>
                <a:sym typeface="Arial"/>
              </a:rPr>
              <a:t>01.01.2024)</a:t>
            </a:r>
            <a:endParaRPr lang="ru-RU" sz="800" dirty="0">
              <a:solidFill>
                <a:srgbClr val="7F7F7F"/>
              </a:solidFill>
              <a:latin typeface="+mn-lt"/>
              <a:sym typeface="Arial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5"/>
          <p:cNvCxnSpPr>
            <a:cxnSpLocks/>
          </p:cNvCxnSpPr>
          <p:nvPr/>
        </p:nvCxnSpPr>
        <p:spPr>
          <a:xfrm>
            <a:off x="822652" y="992188"/>
            <a:ext cx="0" cy="759130"/>
          </a:xfrm>
          <a:prstGeom prst="straightConnector1">
            <a:avLst/>
          </a:prstGeom>
          <a:noFill/>
          <a:ln w="38100" cap="flat" cmpd="sng">
            <a:solidFill>
              <a:srgbClr val="FFCB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5"/>
          <p:cNvSpPr txBox="1"/>
          <p:nvPr/>
        </p:nvSpPr>
        <p:spPr>
          <a:xfrm>
            <a:off x="963516" y="1592308"/>
            <a:ext cx="187874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Население</a:t>
            </a:r>
            <a:r>
              <a:rPr lang="en-US" sz="1200" dirty="0">
                <a:solidFill>
                  <a:srgbClr val="0C0C0C"/>
                </a:solidFill>
                <a:latin typeface="+mn-lt"/>
                <a:sym typeface="Arial"/>
              </a:rPr>
              <a:t> </a:t>
            </a: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района</a:t>
            </a:r>
            <a:endParaRPr sz="1200" dirty="0">
              <a:latin typeface="+mn-lt"/>
            </a:endParaRPr>
          </a:p>
        </p:txBody>
      </p:sp>
      <p:sp>
        <p:nvSpPr>
          <p:cNvPr id="249" name="Google Shape;249;p5"/>
          <p:cNvSpPr txBox="1"/>
          <p:nvPr/>
        </p:nvSpPr>
        <p:spPr>
          <a:xfrm>
            <a:off x="2648994" y="1107605"/>
            <a:ext cx="739088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тыс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чел.</a:t>
            </a:r>
            <a:endParaRPr sz="10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0" name="Google Shape;250;p5"/>
          <p:cNvSpPr txBox="1"/>
          <p:nvPr/>
        </p:nvSpPr>
        <p:spPr>
          <a:xfrm>
            <a:off x="1522838" y="2118510"/>
            <a:ext cx="996523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FFCB00"/>
                </a:solidFill>
                <a:latin typeface="Montserrat Bold" pitchFamily="2" charset="-52"/>
              </a:rPr>
              <a:t>12,7</a:t>
            </a:r>
            <a:endParaRPr sz="2600" b="1" dirty="0">
              <a:solidFill>
                <a:srgbClr val="FFCB00"/>
              </a:solidFill>
              <a:latin typeface="Montserrat Bold" pitchFamily="2" charset="-52"/>
              <a:sym typeface="Arial"/>
            </a:endParaRPr>
          </a:p>
        </p:txBody>
      </p:sp>
      <p:cxnSp>
        <p:nvCxnSpPr>
          <p:cNvPr id="251" name="Google Shape;251;p5"/>
          <p:cNvCxnSpPr>
            <a:cxnSpLocks/>
          </p:cNvCxnSpPr>
          <p:nvPr/>
        </p:nvCxnSpPr>
        <p:spPr>
          <a:xfrm>
            <a:off x="814914" y="2155267"/>
            <a:ext cx="0" cy="679272"/>
          </a:xfrm>
          <a:prstGeom prst="straightConnector1">
            <a:avLst/>
          </a:prstGeom>
          <a:noFill/>
          <a:ln w="38100" cap="flat" cmpd="sng">
            <a:solidFill>
              <a:srgbClr val="FFCB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2" name="Google Shape;252;p5"/>
          <p:cNvSpPr txBox="1"/>
          <p:nvPr/>
        </p:nvSpPr>
        <p:spPr>
          <a:xfrm>
            <a:off x="963516" y="2685238"/>
            <a:ext cx="1878744" cy="20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rgbClr val="0C0C0C"/>
                </a:solidFill>
                <a:latin typeface="+mn-lt"/>
              </a:defRPr>
            </a:lvl1pPr>
          </a:lstStyle>
          <a:p>
            <a:r>
              <a:rPr lang="ru-RU" dirty="0"/>
              <a:t>Занятое население</a:t>
            </a:r>
            <a:endParaRPr dirty="0"/>
          </a:p>
        </p:txBody>
      </p:sp>
      <p:sp>
        <p:nvSpPr>
          <p:cNvPr id="253" name="Google Shape;253;p5"/>
          <p:cNvSpPr/>
          <p:nvPr/>
        </p:nvSpPr>
        <p:spPr>
          <a:xfrm>
            <a:off x="963516" y="2129812"/>
            <a:ext cx="468302" cy="46979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"/>
          <p:cNvSpPr txBox="1"/>
          <p:nvPr/>
        </p:nvSpPr>
        <p:spPr>
          <a:xfrm>
            <a:off x="2519362" y="2241620"/>
            <a:ext cx="102196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000" dirty="0" err="1">
                <a:solidFill>
                  <a:srgbClr val="2B2A29"/>
                </a:solidFill>
                <a:latin typeface="Montserrat regular"/>
                <a:ea typeface="Quattrocento Sans"/>
                <a:cs typeface="Quattrocento Sans"/>
                <a:sym typeface="Quattrocento Sans"/>
              </a:rPr>
              <a:t>тыс</a:t>
            </a:r>
            <a:r>
              <a:rPr lang="ru-RU" sz="1000" dirty="0">
                <a:solidFill>
                  <a:srgbClr val="2B2A29"/>
                </a:solidFill>
                <a:latin typeface="Montserrat regular"/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sz="1000" dirty="0" smtClean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чел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.</a:t>
            </a:r>
            <a:endParaRPr sz="10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55" name="Google Shape;2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995" y="2206194"/>
            <a:ext cx="583345" cy="31703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5"/>
          <p:cNvSpPr txBox="1"/>
          <p:nvPr/>
        </p:nvSpPr>
        <p:spPr>
          <a:xfrm>
            <a:off x="4464266" y="990845"/>
            <a:ext cx="98181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FFCB00"/>
                </a:solidFill>
                <a:latin typeface="Montserrat Bold" pitchFamily="2" charset="-52"/>
              </a:rPr>
              <a:t>1,01</a:t>
            </a:r>
            <a:endParaRPr sz="2600" dirty="0">
              <a:latin typeface="Montserrat Bold" pitchFamily="2" charset="-52"/>
            </a:endParaRPr>
          </a:p>
        </p:txBody>
      </p:sp>
      <p:sp>
        <p:nvSpPr>
          <p:cNvPr id="258" name="Google Shape;258;p5"/>
          <p:cNvSpPr txBox="1"/>
          <p:nvPr/>
        </p:nvSpPr>
        <p:spPr>
          <a:xfrm>
            <a:off x="5346833" y="1092216"/>
            <a:ext cx="30511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%</a:t>
            </a:r>
            <a:endParaRPr dirty="0">
              <a:latin typeface="+mn-lt"/>
            </a:endParaRPr>
          </a:p>
        </p:txBody>
      </p:sp>
      <p:sp>
        <p:nvSpPr>
          <p:cNvPr id="259" name="Google Shape;259;p5"/>
          <p:cNvSpPr txBox="1"/>
          <p:nvPr/>
        </p:nvSpPr>
        <p:spPr>
          <a:xfrm>
            <a:off x="3886727" y="1592308"/>
            <a:ext cx="2342918" cy="31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rgbClr val="0C0C0C"/>
                </a:solidFill>
                <a:latin typeface="+mn-lt"/>
              </a:defRPr>
            </a:lvl1pPr>
          </a:lstStyle>
          <a:p>
            <a:r>
              <a:rPr lang="ru-RU" dirty="0"/>
              <a:t>Уровень безработицы</a:t>
            </a:r>
            <a:endParaRPr dirty="0"/>
          </a:p>
        </p:txBody>
      </p:sp>
      <p:sp>
        <p:nvSpPr>
          <p:cNvPr id="260" name="Google Shape;260;p5"/>
          <p:cNvSpPr/>
          <p:nvPr/>
        </p:nvSpPr>
        <p:spPr>
          <a:xfrm>
            <a:off x="3863845" y="1002235"/>
            <a:ext cx="475117" cy="456923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5"/>
          <p:cNvSpPr txBox="1"/>
          <p:nvPr/>
        </p:nvSpPr>
        <p:spPr>
          <a:xfrm>
            <a:off x="4464266" y="2118510"/>
            <a:ext cx="1137729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600" b="1">
                <a:solidFill>
                  <a:srgbClr val="FFCB00"/>
                </a:solidFill>
                <a:latin typeface="Montserrat Bold" pitchFamily="2" charset="-52"/>
              </a:defRPr>
            </a:lvl1pPr>
          </a:lstStyle>
          <a:p>
            <a:r>
              <a:rPr lang="ru-RU" dirty="0" smtClean="0"/>
              <a:t>51,2</a:t>
            </a:r>
            <a:endParaRPr dirty="0"/>
          </a:p>
        </p:txBody>
      </p:sp>
      <p:cxnSp>
        <p:nvCxnSpPr>
          <p:cNvPr id="263" name="Google Shape;263;p5"/>
          <p:cNvCxnSpPr>
            <a:cxnSpLocks/>
          </p:cNvCxnSpPr>
          <p:nvPr/>
        </p:nvCxnSpPr>
        <p:spPr>
          <a:xfrm>
            <a:off x="3736754" y="2131704"/>
            <a:ext cx="0" cy="702835"/>
          </a:xfrm>
          <a:prstGeom prst="straightConnector1">
            <a:avLst/>
          </a:prstGeom>
          <a:noFill/>
          <a:ln w="38100" cap="flat" cmpd="sng">
            <a:solidFill>
              <a:srgbClr val="FFCB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5"/>
          <p:cNvSpPr txBox="1"/>
          <p:nvPr/>
        </p:nvSpPr>
        <p:spPr>
          <a:xfrm>
            <a:off x="5499390" y="2208570"/>
            <a:ext cx="789403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тыс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руб.</a:t>
            </a:r>
            <a:endParaRPr sz="10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5" name="Google Shape;265;p5"/>
          <p:cNvSpPr txBox="1"/>
          <p:nvPr/>
        </p:nvSpPr>
        <p:spPr>
          <a:xfrm>
            <a:off x="3863845" y="2685238"/>
            <a:ext cx="1738150" cy="4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200">
                <a:solidFill>
                  <a:srgbClr val="0C0C0C"/>
                </a:solidFill>
                <a:latin typeface="+mn-lt"/>
              </a:defRPr>
            </a:lvl1pPr>
          </a:lstStyle>
          <a:p>
            <a:r>
              <a:rPr lang="ru-RU" dirty="0"/>
              <a:t>Среднемесячная заработная плата</a:t>
            </a:r>
            <a:endParaRPr dirty="0"/>
          </a:p>
        </p:txBody>
      </p:sp>
      <p:sp>
        <p:nvSpPr>
          <p:cNvPr id="266" name="Google Shape;266;p5"/>
          <p:cNvSpPr/>
          <p:nvPr/>
        </p:nvSpPr>
        <p:spPr>
          <a:xfrm>
            <a:off x="3870905" y="2122763"/>
            <a:ext cx="474414" cy="483896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cxnSp>
        <p:nvCxnSpPr>
          <p:cNvPr id="267" name="Google Shape;267;p5"/>
          <p:cNvCxnSpPr>
            <a:cxnSpLocks/>
          </p:cNvCxnSpPr>
          <p:nvPr/>
        </p:nvCxnSpPr>
        <p:spPr>
          <a:xfrm>
            <a:off x="3733857" y="1002147"/>
            <a:ext cx="0" cy="749171"/>
          </a:xfrm>
          <a:prstGeom prst="straightConnector1">
            <a:avLst/>
          </a:prstGeom>
          <a:noFill/>
          <a:ln w="38100" cap="flat" cmpd="sng">
            <a:solidFill>
              <a:srgbClr val="FFCB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8" name="Google Shape;268;p5" descr="https://library.kissclipart.com/20180914/erq/kissclipart-demonstrations-icon-clipart-computer-icons-demonst-270c5c49307a6f9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7154" y="1074143"/>
            <a:ext cx="541916" cy="31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4804" y="2201403"/>
            <a:ext cx="326616" cy="32661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"/>
          <p:cNvSpPr txBox="1"/>
          <p:nvPr/>
        </p:nvSpPr>
        <p:spPr>
          <a:xfrm>
            <a:off x="800100" y="3385211"/>
            <a:ext cx="2301240" cy="38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dirty="0"/>
              <a:t>Экономика</a:t>
            </a:r>
            <a:endParaRPr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CC251959-50C7-4241-87FC-324AECEFE485}"/>
              </a:ext>
            </a:extLst>
          </p:cNvPr>
          <p:cNvGrpSpPr/>
          <p:nvPr/>
        </p:nvGrpSpPr>
        <p:grpSpPr>
          <a:xfrm>
            <a:off x="3867762" y="3917884"/>
            <a:ext cx="1784186" cy="1009898"/>
            <a:chOff x="3629484" y="3975034"/>
            <a:chExt cx="1179872" cy="1009898"/>
          </a:xfrm>
        </p:grpSpPr>
        <p:sp>
          <p:nvSpPr>
            <p:cNvPr id="272" name="Google Shape;272;p5"/>
            <p:cNvSpPr/>
            <p:nvPr/>
          </p:nvSpPr>
          <p:spPr>
            <a:xfrm>
              <a:off x="3674920" y="3975034"/>
              <a:ext cx="1089000" cy="90000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 txBox="1"/>
            <p:nvPr/>
          </p:nvSpPr>
          <p:spPr>
            <a:xfrm>
              <a:off x="3629484" y="4061643"/>
              <a:ext cx="1179872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 smtClean="0">
                  <a:solidFill>
                    <a:schemeClr val="dk1"/>
                  </a:solidFill>
                  <a:latin typeface="Montserrat Bold" pitchFamily="2" charset="-52"/>
                </a:rPr>
                <a:t>284,6</a:t>
              </a:r>
              <a:endParaRPr sz="2700" dirty="0">
                <a:solidFill>
                  <a:schemeClr val="dk1"/>
                </a:solidFill>
                <a:latin typeface="Montserrat Bold" pitchFamily="2" charset="-52"/>
                <a:sym typeface="Arial"/>
              </a:endParaRPr>
            </a:p>
          </p:txBody>
        </p:sp>
        <p:sp>
          <p:nvSpPr>
            <p:cNvPr id="274" name="Google Shape;274;p5"/>
            <p:cNvSpPr txBox="1"/>
            <p:nvPr/>
          </p:nvSpPr>
          <p:spPr>
            <a:xfrm>
              <a:off x="3695304" y="4532553"/>
              <a:ext cx="104823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  <a:sym typeface="Arial"/>
                </a:rPr>
                <a:t>млн руб.</a:t>
              </a:r>
              <a:endParaRPr sz="1200" dirty="0">
                <a:latin typeface="+mn-lt"/>
              </a:endParaRPr>
            </a:p>
          </p:txBody>
        </p:sp>
      </p:grpSp>
      <p:sp>
        <p:nvSpPr>
          <p:cNvPr id="275" name="Google Shape;275;p5"/>
          <p:cNvSpPr txBox="1"/>
          <p:nvPr/>
        </p:nvSpPr>
        <p:spPr>
          <a:xfrm>
            <a:off x="3498460" y="4914870"/>
            <a:ext cx="19184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Объем инвестиций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в основной капитал</a:t>
            </a:r>
            <a:endParaRPr sz="1200" dirty="0">
              <a:solidFill>
                <a:srgbClr val="0C0C0C"/>
              </a:solidFill>
              <a:latin typeface="+mn-lt"/>
              <a:sym typeface="Arial"/>
            </a:endParaRPr>
          </a:p>
        </p:txBody>
      </p:sp>
      <p:cxnSp>
        <p:nvCxnSpPr>
          <p:cNvPr id="281" name="Google Shape;281;p5"/>
          <p:cNvCxnSpPr>
            <a:cxnSpLocks/>
          </p:cNvCxnSpPr>
          <p:nvPr/>
        </p:nvCxnSpPr>
        <p:spPr>
          <a:xfrm flipV="1">
            <a:off x="394414" y="3297274"/>
            <a:ext cx="5987336" cy="29407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286" name="Google Shape;286;p5"/>
          <p:cNvSpPr txBox="1"/>
          <p:nvPr/>
        </p:nvSpPr>
        <p:spPr>
          <a:xfrm>
            <a:off x="1522839" y="990845"/>
            <a:ext cx="116819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FFCB00"/>
                </a:solidFill>
                <a:latin typeface="Montserrat Bold" pitchFamily="2" charset="-52"/>
                <a:sym typeface="Arial"/>
              </a:rPr>
              <a:t>23,81</a:t>
            </a:r>
            <a:endParaRPr sz="2600" dirty="0">
              <a:latin typeface="Montserrat Bold" pitchFamily="2" charset="-52"/>
            </a:endParaRPr>
          </a:p>
        </p:txBody>
      </p:sp>
      <p:sp>
        <p:nvSpPr>
          <p:cNvPr id="46" name="Google Shape;130;p2">
            <a:extLst>
              <a:ext uri="{FF2B5EF4-FFF2-40B4-BE49-F238E27FC236}">
                <a16:creationId xmlns="" xmlns:a16="http://schemas.microsoft.com/office/drawing/2014/main" id="{0287FEFE-65EA-49AF-8EFF-48BDE333A12F}"/>
              </a:ext>
            </a:extLst>
          </p:cNvPr>
          <p:cNvSpPr txBox="1"/>
          <p:nvPr/>
        </p:nvSpPr>
        <p:spPr>
          <a:xfrm>
            <a:off x="777521" y="460375"/>
            <a:ext cx="5583591" cy="32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Население</a:t>
            </a:r>
          </a:p>
        </p:txBody>
      </p:sp>
      <p:sp>
        <p:nvSpPr>
          <p:cNvPr id="47" name="Google Shape;253;p5">
            <a:extLst>
              <a:ext uri="{FF2B5EF4-FFF2-40B4-BE49-F238E27FC236}">
                <a16:creationId xmlns="" xmlns:a16="http://schemas.microsoft.com/office/drawing/2014/main" id="{7824EBF7-F4FF-44C1-90BD-0F806F37DB7D}"/>
              </a:ext>
            </a:extLst>
          </p:cNvPr>
          <p:cNvSpPr/>
          <p:nvPr/>
        </p:nvSpPr>
        <p:spPr>
          <a:xfrm>
            <a:off x="963516" y="997385"/>
            <a:ext cx="468302" cy="46979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247;p5">
            <a:extLst>
              <a:ext uri="{FF2B5EF4-FFF2-40B4-BE49-F238E27FC236}">
                <a16:creationId xmlns="" xmlns:a16="http://schemas.microsoft.com/office/drawing/2014/main" id="{7FFE59C5-543F-45C2-BD55-506C7E42761F}"/>
              </a:ext>
            </a:extLst>
          </p:cNvPr>
          <p:cNvSpPr txBox="1"/>
          <p:nvPr/>
        </p:nvSpPr>
        <p:spPr>
          <a:xfrm>
            <a:off x="1097537" y="1046576"/>
            <a:ext cx="212693" cy="38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</a:t>
            </a:r>
            <a:endParaRPr dirty="0">
              <a:solidFill>
                <a:srgbClr val="000000"/>
              </a:solidFill>
            </a:endParaRPr>
          </a:p>
        </p:txBody>
      </p:sp>
      <p:cxnSp>
        <p:nvCxnSpPr>
          <p:cNvPr id="50" name="Google Shape;281;p5">
            <a:extLst>
              <a:ext uri="{FF2B5EF4-FFF2-40B4-BE49-F238E27FC236}">
                <a16:creationId xmlns="" xmlns:a16="http://schemas.microsoft.com/office/drawing/2014/main" id="{795C92D9-56CF-4B84-9861-381346B08722}"/>
              </a:ext>
            </a:extLst>
          </p:cNvPr>
          <p:cNvCxnSpPr>
            <a:cxnSpLocks/>
          </p:cNvCxnSpPr>
          <p:nvPr/>
        </p:nvCxnSpPr>
        <p:spPr>
          <a:xfrm flipV="1">
            <a:off x="394414" y="5572517"/>
            <a:ext cx="5987336" cy="26142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51" name="Google Shape;271;p5">
            <a:extLst>
              <a:ext uri="{FF2B5EF4-FFF2-40B4-BE49-F238E27FC236}">
                <a16:creationId xmlns="" xmlns:a16="http://schemas.microsoft.com/office/drawing/2014/main" id="{9ADA3F07-CF31-45E6-8CBD-D4D55DC3FDB1}"/>
              </a:ext>
            </a:extLst>
          </p:cNvPr>
          <p:cNvSpPr txBox="1"/>
          <p:nvPr/>
        </p:nvSpPr>
        <p:spPr>
          <a:xfrm>
            <a:off x="800100" y="5700259"/>
            <a:ext cx="3217190" cy="38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dirty="0"/>
              <a:t>Состав</a:t>
            </a:r>
            <a:endParaRPr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67D08AD3-1F5C-4F87-8CB7-DDA7FC935D6B}"/>
              </a:ext>
            </a:extLst>
          </p:cNvPr>
          <p:cNvGrpSpPr/>
          <p:nvPr/>
        </p:nvGrpSpPr>
        <p:grpSpPr>
          <a:xfrm>
            <a:off x="1118630" y="3917884"/>
            <a:ext cx="1089000" cy="900000"/>
            <a:chOff x="750822" y="3975034"/>
            <a:chExt cx="1089000" cy="900000"/>
          </a:xfrm>
        </p:grpSpPr>
        <p:sp>
          <p:nvSpPr>
            <p:cNvPr id="52" name="Google Shape;272;p5">
              <a:extLst>
                <a:ext uri="{FF2B5EF4-FFF2-40B4-BE49-F238E27FC236}">
                  <a16:creationId xmlns="" xmlns:a16="http://schemas.microsoft.com/office/drawing/2014/main" id="{752AB6FD-406B-4BDA-8251-0484847436A0}"/>
                </a:ext>
              </a:extLst>
            </p:cNvPr>
            <p:cNvSpPr/>
            <p:nvPr/>
          </p:nvSpPr>
          <p:spPr>
            <a:xfrm>
              <a:off x="750822" y="3975034"/>
              <a:ext cx="1089000" cy="90000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73;p5">
              <a:extLst>
                <a:ext uri="{FF2B5EF4-FFF2-40B4-BE49-F238E27FC236}">
                  <a16:creationId xmlns="" xmlns:a16="http://schemas.microsoft.com/office/drawing/2014/main" id="{F9EE2819-58D7-4982-82AC-3F16BA708197}"/>
                </a:ext>
              </a:extLst>
            </p:cNvPr>
            <p:cNvSpPr txBox="1"/>
            <p:nvPr/>
          </p:nvSpPr>
          <p:spPr>
            <a:xfrm>
              <a:off x="807772" y="4061643"/>
              <a:ext cx="97510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 smtClean="0">
                  <a:solidFill>
                    <a:schemeClr val="dk1"/>
                  </a:solidFill>
                  <a:latin typeface="Montserrat Bold" pitchFamily="2" charset="-52"/>
                  <a:sym typeface="Arial"/>
                </a:rPr>
                <a:t>384</a:t>
              </a:r>
              <a:endParaRPr sz="2700" dirty="0">
                <a:solidFill>
                  <a:schemeClr val="dk1"/>
                </a:solidFill>
                <a:latin typeface="Montserrat Bold" pitchFamily="2" charset="-52"/>
                <a:sym typeface="Arial"/>
              </a:endParaRPr>
            </a:p>
          </p:txBody>
        </p:sp>
        <p:sp>
          <p:nvSpPr>
            <p:cNvPr id="54" name="Google Shape;274;p5">
              <a:extLst>
                <a:ext uri="{FF2B5EF4-FFF2-40B4-BE49-F238E27FC236}">
                  <a16:creationId xmlns="" xmlns:a16="http://schemas.microsoft.com/office/drawing/2014/main" id="{CD324A21-FC9D-4DE4-837C-8BFF930C8C56}"/>
                </a:ext>
              </a:extLst>
            </p:cNvPr>
            <p:cNvSpPr txBox="1"/>
            <p:nvPr/>
          </p:nvSpPr>
          <p:spPr>
            <a:xfrm>
              <a:off x="921680" y="4531014"/>
              <a:ext cx="747282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е</a:t>
              </a:r>
              <a:r>
                <a:rPr lang="ru-RU" sz="1200" dirty="0" smtClean="0">
                  <a:solidFill>
                    <a:schemeClr val="dk1"/>
                  </a:solidFill>
                  <a:latin typeface="+mn-lt"/>
                  <a:sym typeface="Arial"/>
                </a:rPr>
                <a:t>д</a:t>
              </a:r>
              <a:r>
                <a:rPr lang="ru-RU" sz="1200" dirty="0">
                  <a:solidFill>
                    <a:schemeClr val="dk1"/>
                  </a:solidFill>
                  <a:latin typeface="+mn-lt"/>
                  <a:sym typeface="Arial"/>
                </a:rPr>
                <a:t>.</a:t>
              </a:r>
              <a:endParaRPr sz="1200" dirty="0">
                <a:latin typeface="+mn-lt"/>
              </a:endParaRPr>
            </a:p>
          </p:txBody>
        </p:sp>
      </p:grpSp>
      <p:sp>
        <p:nvSpPr>
          <p:cNvPr id="55" name="Google Shape;275;p5">
            <a:extLst>
              <a:ext uri="{FF2B5EF4-FFF2-40B4-BE49-F238E27FC236}">
                <a16:creationId xmlns="" xmlns:a16="http://schemas.microsoft.com/office/drawing/2014/main" id="{F6A21CDF-522C-4CED-BD62-8D8083F496EB}"/>
              </a:ext>
            </a:extLst>
          </p:cNvPr>
          <p:cNvSpPr txBox="1"/>
          <p:nvPr/>
        </p:nvSpPr>
        <p:spPr>
          <a:xfrm>
            <a:off x="634276" y="4914870"/>
            <a:ext cx="20577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Зарегистрированные организации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CAE1854-89ED-4E50-8218-556A1AB0B662}"/>
              </a:ext>
            </a:extLst>
          </p:cNvPr>
          <p:cNvGrpSpPr/>
          <p:nvPr/>
        </p:nvGrpSpPr>
        <p:grpSpPr>
          <a:xfrm>
            <a:off x="800100" y="6645277"/>
            <a:ext cx="4801895" cy="523180"/>
            <a:chOff x="800100" y="5825167"/>
            <a:chExt cx="4801895" cy="523180"/>
          </a:xfrm>
        </p:grpSpPr>
        <p:sp>
          <p:nvSpPr>
            <p:cNvPr id="242" name="Google Shape;242;p5"/>
            <p:cNvSpPr/>
            <p:nvPr/>
          </p:nvSpPr>
          <p:spPr>
            <a:xfrm>
              <a:off x="1308125" y="5917499"/>
              <a:ext cx="429387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 smtClean="0">
                  <a:solidFill>
                    <a:schemeClr val="tx1"/>
                  </a:solidFill>
                  <a:latin typeface="+mn-lt"/>
                  <a:sym typeface="Arial"/>
                </a:rPr>
                <a:t>поселений </a:t>
              </a:r>
              <a:r>
                <a:rPr lang="ru-RU" sz="1600" dirty="0">
                  <a:solidFill>
                    <a:schemeClr val="tx1"/>
                  </a:solidFill>
                  <a:latin typeface="+mn-lt"/>
                  <a:sym typeface="Arial"/>
                </a:rPr>
                <a:t>(196 населенных пунктов)</a:t>
              </a:r>
              <a:endParaRPr sz="1600" dirty="0">
                <a:solidFill>
                  <a:schemeClr val="tx1"/>
                </a:solidFill>
                <a:latin typeface="+mn-lt"/>
                <a:sym typeface="Arial"/>
              </a:endParaRPr>
            </a:p>
          </p:txBody>
        </p:sp>
        <p:sp>
          <p:nvSpPr>
            <p:cNvPr id="59" name="Google Shape;272;p5">
              <a:extLst>
                <a:ext uri="{FF2B5EF4-FFF2-40B4-BE49-F238E27FC236}">
                  <a16:creationId xmlns="" xmlns:a16="http://schemas.microsoft.com/office/drawing/2014/main" id="{EE0CAC74-903C-4ACD-99AE-55F565AF2A4A}"/>
                </a:ext>
              </a:extLst>
            </p:cNvPr>
            <p:cNvSpPr/>
            <p:nvPr/>
          </p:nvSpPr>
          <p:spPr>
            <a:xfrm>
              <a:off x="800100" y="5832743"/>
              <a:ext cx="508027" cy="50802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73;p5">
              <a:extLst>
                <a:ext uri="{FF2B5EF4-FFF2-40B4-BE49-F238E27FC236}">
                  <a16:creationId xmlns="" xmlns:a16="http://schemas.microsoft.com/office/drawing/2014/main" id="{4970C822-4CEB-49BC-9EC9-780275C39848}"/>
                </a:ext>
              </a:extLst>
            </p:cNvPr>
            <p:cNvSpPr txBox="1"/>
            <p:nvPr/>
          </p:nvSpPr>
          <p:spPr>
            <a:xfrm>
              <a:off x="876229" y="5825167"/>
              <a:ext cx="35576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dirty="0">
                  <a:solidFill>
                    <a:schemeClr val="tx1"/>
                  </a:solidFill>
                  <a:latin typeface="Montserrat Bold" pitchFamily="2" charset="-52"/>
                </a:rPr>
                <a:t>5</a:t>
              </a:r>
              <a:endParaRPr sz="2800" dirty="0">
                <a:solidFill>
                  <a:schemeClr val="tx1"/>
                </a:solidFill>
                <a:latin typeface="Montserrat Bold" pitchFamily="2" charset="-52"/>
                <a:sym typeface="Arial"/>
              </a:endParaRPr>
            </a:p>
          </p:txBody>
        </p:sp>
      </p:grpSp>
      <p:sp>
        <p:nvSpPr>
          <p:cNvPr id="56" name="Номер слайда 1">
            <a:extLst>
              <a:ext uri="{FF2B5EF4-FFF2-40B4-BE49-F238E27FC236}">
                <a16:creationId xmlns="" xmlns:a16="http://schemas.microsoft.com/office/drawing/2014/main" id="{A4F14AE3-69D3-4F2F-A5DD-6FB007F4FC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EB26AA5C-5B72-4308-AB96-9B527692E33B}"/>
              </a:ext>
            </a:extLst>
          </p:cNvPr>
          <p:cNvSpPr/>
          <p:nvPr/>
        </p:nvSpPr>
        <p:spPr>
          <a:xfrm>
            <a:off x="800100" y="5258226"/>
            <a:ext cx="17192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ubik" pitchFamily="2" charset="-79"/>
              </a:rPr>
              <a:t>(на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ubik" pitchFamily="2" charset="-79"/>
              </a:rPr>
              <a:t>01.01.2024)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Rubik" pitchFamily="2" charset="-79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D20501C6-F418-496B-BE19-3B4ECF9D131F}"/>
              </a:ext>
            </a:extLst>
          </p:cNvPr>
          <p:cNvSpPr/>
          <p:nvPr/>
        </p:nvSpPr>
        <p:spPr>
          <a:xfrm>
            <a:off x="3533888" y="5258226"/>
            <a:ext cx="18476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ubik" pitchFamily="2" charset="-79"/>
              </a:rPr>
              <a:t>(за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ubik" pitchFamily="2" charset="-79"/>
              </a:rPr>
              <a:t>2023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ubik" pitchFamily="2" charset="-79"/>
              </a:rPr>
              <a:t>год)</a:t>
            </a:r>
          </a:p>
        </p:txBody>
      </p:sp>
      <p:sp>
        <p:nvSpPr>
          <p:cNvPr id="104" name="Google Shape;271;p5">
            <a:extLst>
              <a:ext uri="{FF2B5EF4-FFF2-40B4-BE49-F238E27FC236}">
                <a16:creationId xmlns="" xmlns:a16="http://schemas.microsoft.com/office/drawing/2014/main" id="{EC5EF2C9-5CC5-4511-AEC7-F797B4BF793D}"/>
              </a:ext>
            </a:extLst>
          </p:cNvPr>
          <p:cNvSpPr txBox="1"/>
          <p:nvPr/>
        </p:nvSpPr>
        <p:spPr>
          <a:xfrm>
            <a:off x="800099" y="6232839"/>
            <a:ext cx="5429545" cy="38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sz="1600" dirty="0">
                <a:latin typeface="Montserrat SemiBold" pitchFamily="2" charset="-52"/>
              </a:rPr>
              <a:t>Административный центр – город Гаврилов-Ям</a:t>
            </a:r>
          </a:p>
        </p:txBody>
      </p:sp>
      <p:sp>
        <p:nvSpPr>
          <p:cNvPr id="142" name="Google Shape;314;p6">
            <a:extLst>
              <a:ext uri="{FF2B5EF4-FFF2-40B4-BE49-F238E27FC236}">
                <a16:creationId xmlns="" xmlns:a16="http://schemas.microsoft.com/office/drawing/2014/main" id="{F099B82B-6E80-4D62-88FB-36B75F38A4F2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sp>
        <p:nvSpPr>
          <p:cNvPr id="108" name="Google Shape;243;p5">
            <a:extLst>
              <a:ext uri="{FF2B5EF4-FFF2-40B4-BE49-F238E27FC236}">
                <a16:creationId xmlns="" xmlns:a16="http://schemas.microsoft.com/office/drawing/2014/main" id="{D26EE66D-DDB3-42B9-8661-5FAA741BC5A5}"/>
              </a:ext>
            </a:extLst>
          </p:cNvPr>
          <p:cNvSpPr/>
          <p:nvPr/>
        </p:nvSpPr>
        <p:spPr>
          <a:xfrm>
            <a:off x="807771" y="7280040"/>
            <a:ext cx="578352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R="0" lvl="0" indent="252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Arial"/>
              <a:buChar char="►"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Гаврилов-Ям </a:t>
            </a:r>
            <a:r>
              <a:rPr lang="ru-RU" sz="1600" dirty="0">
                <a:solidFill>
                  <a:schemeClr val="tx1"/>
                </a:solidFill>
                <a:latin typeface="+mn-lt"/>
                <a:sym typeface="Arial"/>
              </a:rPr>
              <a:t>(15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sym typeface="Arial"/>
              </a:rPr>
              <a:t>576 </a:t>
            </a:r>
            <a:r>
              <a:rPr lang="ru-RU" sz="1600" dirty="0">
                <a:solidFill>
                  <a:schemeClr val="tx1"/>
                </a:solidFill>
                <a:latin typeface="+mn-lt"/>
                <a:sym typeface="Arial"/>
              </a:rPr>
              <a:t>чел.)</a:t>
            </a:r>
            <a:endParaRPr sz="1600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9" name="Google Shape;284;p5">
            <a:extLst>
              <a:ext uri="{FF2B5EF4-FFF2-40B4-BE49-F238E27FC236}">
                <a16:creationId xmlns="" xmlns:a16="http://schemas.microsoft.com/office/drawing/2014/main" id="{33C6FD53-1084-41E9-80E4-FAE3907CBF1E}"/>
              </a:ext>
            </a:extLst>
          </p:cNvPr>
          <p:cNvSpPr/>
          <p:nvPr/>
        </p:nvSpPr>
        <p:spPr>
          <a:xfrm>
            <a:off x="807771" y="7821664"/>
            <a:ext cx="5783529" cy="12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sym typeface="Arial"/>
              </a:rPr>
              <a:t>Сельские поселения</a:t>
            </a:r>
            <a:endParaRPr sz="1600" b="1" dirty="0">
              <a:solidFill>
                <a:schemeClr val="tx1"/>
              </a:solidFill>
              <a:latin typeface="+mn-lt"/>
              <a:sym typeface="Arial"/>
            </a:endParaRPr>
          </a:p>
          <a:p>
            <a:pPr marR="0" lvl="0" indent="-252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Rubik"/>
              <a:buChar char="►"/>
            </a:pPr>
            <a:r>
              <a:rPr lang="ru-RU" sz="1600" b="1" dirty="0" err="1">
                <a:solidFill>
                  <a:schemeClr val="tx1"/>
                </a:solidFill>
                <a:latin typeface="Montserrat SemiBold" pitchFamily="2" charset="-52"/>
              </a:rPr>
              <a:t>Великосельское</a:t>
            </a: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(3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601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чел.)</a:t>
            </a:r>
          </a:p>
          <a:p>
            <a:pPr marR="0" lvl="0" indent="-252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Rubik"/>
              <a:buChar char="►"/>
            </a:pPr>
            <a:r>
              <a:rPr lang="ru-RU" sz="1600" b="1" dirty="0" err="1">
                <a:solidFill>
                  <a:schemeClr val="tx1"/>
                </a:solidFill>
                <a:latin typeface="Montserrat SemiBold" pitchFamily="2" charset="-52"/>
              </a:rPr>
              <a:t>Шопшинское</a:t>
            </a: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(1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884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чел.)</a:t>
            </a:r>
          </a:p>
          <a:p>
            <a:pPr marR="0" lvl="0" indent="-252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Rubik"/>
              <a:buChar char="►"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Митинское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(1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423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чел.)</a:t>
            </a:r>
          </a:p>
          <a:p>
            <a:pPr indent="-252000">
              <a:buClr>
                <a:srgbClr val="FFC000"/>
              </a:buClr>
              <a:buSzPct val="70000"/>
              <a:buFont typeface="Rubik"/>
              <a:buChar char="►"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Заячье-Холмское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(1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325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чел.)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"/>
          <p:cNvSpPr/>
          <p:nvPr/>
        </p:nvSpPr>
        <p:spPr>
          <a:xfrm>
            <a:off x="647182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30;p2">
            <a:extLst>
              <a:ext uri="{FF2B5EF4-FFF2-40B4-BE49-F238E27FC236}">
                <a16:creationId xmlns="" xmlns:a16="http://schemas.microsoft.com/office/drawing/2014/main" id="{E45271AF-6E3B-4868-834E-9707145D7416}"/>
              </a:ext>
            </a:extLst>
          </p:cNvPr>
          <p:cNvSpPr txBox="1"/>
          <p:nvPr/>
        </p:nvSpPr>
        <p:spPr>
          <a:xfrm>
            <a:off x="777521" y="460375"/>
            <a:ext cx="5583591" cy="32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Инфраструктура</a:t>
            </a:r>
          </a:p>
        </p:txBody>
      </p:sp>
      <p:cxnSp>
        <p:nvCxnSpPr>
          <p:cNvPr id="32" name="Google Shape;246;p5">
            <a:extLst>
              <a:ext uri="{FF2B5EF4-FFF2-40B4-BE49-F238E27FC236}">
                <a16:creationId xmlns="" xmlns:a16="http://schemas.microsoft.com/office/drawing/2014/main" id="{73C0BDE5-0509-4EC1-AF64-1F1783EDD7E6}"/>
              </a:ext>
            </a:extLst>
          </p:cNvPr>
          <p:cNvCxnSpPr>
            <a:cxnSpLocks/>
          </p:cNvCxnSpPr>
          <p:nvPr/>
        </p:nvCxnSpPr>
        <p:spPr>
          <a:xfrm>
            <a:off x="822652" y="997385"/>
            <a:ext cx="0" cy="749171"/>
          </a:xfrm>
          <a:prstGeom prst="straightConnector1">
            <a:avLst/>
          </a:prstGeom>
          <a:noFill/>
          <a:ln w="38100" cap="flat" cmpd="sng">
            <a:solidFill>
              <a:srgbClr val="FFCB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247;p5">
            <a:extLst>
              <a:ext uri="{FF2B5EF4-FFF2-40B4-BE49-F238E27FC236}">
                <a16:creationId xmlns="" xmlns:a16="http://schemas.microsoft.com/office/drawing/2014/main" id="{8B96BA23-B652-4AC3-876E-CF615A87D39A}"/>
              </a:ext>
            </a:extLst>
          </p:cNvPr>
          <p:cNvSpPr txBox="1"/>
          <p:nvPr/>
        </p:nvSpPr>
        <p:spPr>
          <a:xfrm>
            <a:off x="978756" y="1587546"/>
            <a:ext cx="187874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Площадь района</a:t>
            </a:r>
          </a:p>
        </p:txBody>
      </p:sp>
      <p:sp>
        <p:nvSpPr>
          <p:cNvPr id="34" name="Google Shape;249;p5">
            <a:extLst>
              <a:ext uri="{FF2B5EF4-FFF2-40B4-BE49-F238E27FC236}">
                <a16:creationId xmlns="" xmlns:a16="http://schemas.microsoft.com/office/drawing/2014/main" id="{94370795-FA21-4B7B-91AB-74D544243A44}"/>
              </a:ext>
            </a:extLst>
          </p:cNvPr>
          <p:cNvSpPr txBox="1"/>
          <p:nvPr/>
        </p:nvSpPr>
        <p:spPr>
          <a:xfrm>
            <a:off x="3468918" y="1012242"/>
            <a:ext cx="739088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тыс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км²</a:t>
            </a:r>
            <a:endParaRPr sz="10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" name="Google Shape;286;p5">
            <a:extLst>
              <a:ext uri="{FF2B5EF4-FFF2-40B4-BE49-F238E27FC236}">
                <a16:creationId xmlns="" xmlns:a16="http://schemas.microsoft.com/office/drawing/2014/main" id="{A182E3D6-59D3-405C-A786-12CDEE496076}"/>
              </a:ext>
            </a:extLst>
          </p:cNvPr>
          <p:cNvSpPr txBox="1"/>
          <p:nvPr/>
        </p:nvSpPr>
        <p:spPr>
          <a:xfrm>
            <a:off x="1538078" y="986083"/>
            <a:ext cx="1732723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FFCB00"/>
                </a:solidFill>
                <a:latin typeface="Montserrat Bold" pitchFamily="2" charset="-52"/>
                <a:sym typeface="Arial"/>
              </a:rPr>
              <a:t>1120,5</a:t>
            </a:r>
            <a:endParaRPr sz="2600" dirty="0">
              <a:latin typeface="Montserrat Bold" pitchFamily="2" charset="-52"/>
            </a:endParaRPr>
          </a:p>
        </p:txBody>
      </p:sp>
      <p:sp>
        <p:nvSpPr>
          <p:cNvPr id="36" name="Google Shape;253;p5">
            <a:extLst>
              <a:ext uri="{FF2B5EF4-FFF2-40B4-BE49-F238E27FC236}">
                <a16:creationId xmlns="" xmlns:a16="http://schemas.microsoft.com/office/drawing/2014/main" id="{B12281FD-4774-4FDE-9461-674EBCC189BC}"/>
              </a:ext>
            </a:extLst>
          </p:cNvPr>
          <p:cNvSpPr/>
          <p:nvPr/>
        </p:nvSpPr>
        <p:spPr>
          <a:xfrm>
            <a:off x="978756" y="997385"/>
            <a:ext cx="468302" cy="46979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47;p5">
            <a:extLst>
              <a:ext uri="{FF2B5EF4-FFF2-40B4-BE49-F238E27FC236}">
                <a16:creationId xmlns="" xmlns:a16="http://schemas.microsoft.com/office/drawing/2014/main" id="{B3725545-1B29-4023-B5DB-C38BBF4D61DC}"/>
              </a:ext>
            </a:extLst>
          </p:cNvPr>
          <p:cNvSpPr txBox="1"/>
          <p:nvPr/>
        </p:nvSpPr>
        <p:spPr>
          <a:xfrm>
            <a:off x="1115115" y="1040226"/>
            <a:ext cx="212693" cy="38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S</a:t>
            </a:r>
            <a:endParaRPr dirty="0">
              <a:solidFill>
                <a:srgbClr val="000000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B24CC88-DBE1-4758-BCB6-42FA3E39F157}"/>
              </a:ext>
            </a:extLst>
          </p:cNvPr>
          <p:cNvGrpSpPr/>
          <p:nvPr/>
        </p:nvGrpSpPr>
        <p:grpSpPr>
          <a:xfrm>
            <a:off x="797185" y="4711341"/>
            <a:ext cx="5145212" cy="972490"/>
            <a:chOff x="797185" y="4658034"/>
            <a:chExt cx="5145212" cy="972490"/>
          </a:xfrm>
        </p:grpSpPr>
        <p:sp>
          <p:nvSpPr>
            <p:cNvPr id="28" name="Google Shape;253;p5"/>
            <p:cNvSpPr/>
            <p:nvPr/>
          </p:nvSpPr>
          <p:spPr>
            <a:xfrm>
              <a:off x="797185" y="4801672"/>
              <a:ext cx="515132" cy="516778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ra Pro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8" name="Google Shape;298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2856" y="4885649"/>
              <a:ext cx="344564" cy="361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6"/>
            <p:cNvSpPr txBox="1"/>
            <p:nvPr/>
          </p:nvSpPr>
          <p:spPr>
            <a:xfrm>
              <a:off x="1890614" y="4658034"/>
              <a:ext cx="1016692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 dirty="0">
                  <a:solidFill>
                    <a:srgbClr val="FFCB00"/>
                  </a:solidFill>
                  <a:latin typeface="Montserrat Bold" pitchFamily="2" charset="-52"/>
                </a:rPr>
                <a:t>46</a:t>
              </a:r>
              <a:endParaRPr sz="18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56" name="Google Shape;295;p6">
              <a:extLst>
                <a:ext uri="{FF2B5EF4-FFF2-40B4-BE49-F238E27FC236}">
                  <a16:creationId xmlns="" xmlns:a16="http://schemas.microsoft.com/office/drawing/2014/main" id="{BC40D1C6-95FD-4B4C-8FFC-9F75D52787BA}"/>
                </a:ext>
              </a:extLst>
            </p:cNvPr>
            <p:cNvSpPr txBox="1"/>
            <p:nvPr/>
          </p:nvSpPr>
          <p:spPr>
            <a:xfrm>
              <a:off x="1633292" y="5168900"/>
              <a:ext cx="1628357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расстояние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до Ярославля</a:t>
              </a:r>
              <a:endParaRPr sz="12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61" name="Google Shape;249;p5">
              <a:extLst>
                <a:ext uri="{FF2B5EF4-FFF2-40B4-BE49-F238E27FC236}">
                  <a16:creationId xmlns="" xmlns:a16="http://schemas.microsoft.com/office/drawing/2014/main" id="{7F5C9E16-F49C-4748-83B0-F152703FADB0}"/>
                </a:ext>
              </a:extLst>
            </p:cNvPr>
            <p:cNvSpPr txBox="1"/>
            <p:nvPr/>
          </p:nvSpPr>
          <p:spPr>
            <a:xfrm>
              <a:off x="2689158" y="4693009"/>
              <a:ext cx="70986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rgbClr val="FFCB00"/>
                  </a:solidFill>
                  <a:latin typeface="Montserrat Bold" pitchFamily="2" charset="-52"/>
                  <a:sym typeface="Quattrocento Sans"/>
                </a:rPr>
                <a:t>км</a:t>
              </a:r>
              <a:endParaRPr b="1" dirty="0">
                <a:solidFill>
                  <a:srgbClr val="FFCB00"/>
                </a:solidFill>
                <a:latin typeface="Montserrat Bold" pitchFamily="2" charset="-52"/>
                <a:sym typeface="Quattrocento Sans"/>
              </a:endParaRPr>
            </a:p>
          </p:txBody>
        </p:sp>
        <p:sp>
          <p:nvSpPr>
            <p:cNvPr id="62" name="Google Shape;295;p6">
              <a:extLst>
                <a:ext uri="{FF2B5EF4-FFF2-40B4-BE49-F238E27FC236}">
                  <a16:creationId xmlns="" xmlns:a16="http://schemas.microsoft.com/office/drawing/2014/main" id="{C034C273-2047-45E9-A8C8-0AAD4B707409}"/>
                </a:ext>
              </a:extLst>
            </p:cNvPr>
            <p:cNvSpPr txBox="1"/>
            <p:nvPr/>
          </p:nvSpPr>
          <p:spPr>
            <a:xfrm>
              <a:off x="4159920" y="4658034"/>
              <a:ext cx="1353217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 dirty="0">
                  <a:solidFill>
                    <a:srgbClr val="FFCB00"/>
                  </a:solidFill>
                  <a:latin typeface="Montserrat Bold" pitchFamily="2" charset="-52"/>
                </a:rPr>
                <a:t>250</a:t>
              </a:r>
              <a:endParaRPr sz="18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63" name="Google Shape;295;p6">
              <a:extLst>
                <a:ext uri="{FF2B5EF4-FFF2-40B4-BE49-F238E27FC236}">
                  <a16:creationId xmlns="" xmlns:a16="http://schemas.microsoft.com/office/drawing/2014/main" id="{4B8137DB-631A-4660-BBA9-0AC8D554E938}"/>
                </a:ext>
              </a:extLst>
            </p:cNvPr>
            <p:cNvSpPr txBox="1"/>
            <p:nvPr/>
          </p:nvSpPr>
          <p:spPr>
            <a:xfrm>
              <a:off x="4041832" y="5168900"/>
              <a:ext cx="1628357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расстояние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до Москвы</a:t>
              </a:r>
              <a:endParaRPr sz="12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64" name="Google Shape;249;p5">
              <a:extLst>
                <a:ext uri="{FF2B5EF4-FFF2-40B4-BE49-F238E27FC236}">
                  <a16:creationId xmlns="" xmlns:a16="http://schemas.microsoft.com/office/drawing/2014/main" id="{7AB80246-6A56-4E59-98B9-D37CB5354AA2}"/>
                </a:ext>
              </a:extLst>
            </p:cNvPr>
            <p:cNvSpPr txBox="1"/>
            <p:nvPr/>
          </p:nvSpPr>
          <p:spPr>
            <a:xfrm>
              <a:off x="5232528" y="4712059"/>
              <a:ext cx="70986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rgbClr val="FFCB00"/>
                  </a:solidFill>
                  <a:latin typeface="Montserrat Bold" pitchFamily="2" charset="-52"/>
                  <a:sym typeface="Quattrocento Sans"/>
                </a:rPr>
                <a:t>км</a:t>
              </a:r>
              <a:endParaRPr b="1" dirty="0">
                <a:solidFill>
                  <a:srgbClr val="FFCB00"/>
                </a:solidFill>
                <a:latin typeface="Montserrat Bold" pitchFamily="2" charset="-52"/>
                <a:sym typeface="Quattrocento Sans"/>
              </a:endParaRPr>
            </a:p>
          </p:txBody>
        </p:sp>
      </p:grpSp>
      <p:sp>
        <p:nvSpPr>
          <p:cNvPr id="38" name="Номер слайда 1">
            <a:extLst>
              <a:ext uri="{FF2B5EF4-FFF2-40B4-BE49-F238E27FC236}">
                <a16:creationId xmlns="" xmlns:a16="http://schemas.microsoft.com/office/drawing/2014/main" id="{E097E485-66BA-4354-9535-AF3F7D8F27A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6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6" name="Google Shape;299;p6">
            <a:extLst>
              <a:ext uri="{FF2B5EF4-FFF2-40B4-BE49-F238E27FC236}">
                <a16:creationId xmlns="" xmlns:a16="http://schemas.microsoft.com/office/drawing/2014/main" id="{8D809E82-175B-4EBA-86A4-86437A0D7DDE}"/>
              </a:ext>
            </a:extLst>
          </p:cNvPr>
          <p:cNvSpPr/>
          <p:nvPr/>
        </p:nvSpPr>
        <p:spPr>
          <a:xfrm>
            <a:off x="822652" y="1836097"/>
            <a:ext cx="5743245" cy="275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36000" bIns="45700" anchor="t" anchorCtr="0">
            <a:spAutoFit/>
          </a:bodyPr>
          <a:lstStyle/>
          <a:p>
            <a:r>
              <a:rPr lang="ru-RU" sz="1200" b="1" dirty="0">
                <a:solidFill>
                  <a:schemeClr val="dk1"/>
                </a:solidFill>
                <a:latin typeface="Montserrat SemiBold" pitchFamily="2" charset="-52"/>
              </a:rPr>
              <a:t>Автомобильное сообщение</a:t>
            </a:r>
            <a:endParaRPr sz="1200" b="1" dirty="0">
              <a:solidFill>
                <a:schemeClr val="dk1"/>
              </a:solidFill>
              <a:latin typeface="Montserrat SemiBold" pitchFamily="2" charset="-52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федеральная трасса М-8 «Холмогоры»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развитая сеть автомобильных дорог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автобусное сообщение с основными городами и населенными пунктами области</a:t>
            </a:r>
            <a:endParaRPr lang="ru-RU" sz="1200" b="1" dirty="0">
              <a:solidFill>
                <a:schemeClr val="dk1"/>
              </a:solidFill>
              <a:latin typeface="+mn-lt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Montserrat SemiBold" pitchFamily="2" charset="-52"/>
                <a:sym typeface="Arial"/>
              </a:rPr>
              <a:t>Железнодорожное сообщение</a:t>
            </a:r>
            <a:endParaRPr sz="1100" dirty="0">
              <a:latin typeface="Montserrat SemiBold" pitchFamily="2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к городу проложена узкоколейная железная дорога от центральной магистрали Северной железной дороги (Семибратово-Гаврилов-Ям),            по которой осуществляются грузовые перевозки</a:t>
            </a:r>
          </a:p>
          <a:p>
            <a:pPr marL="0" lvl="0" indent="0">
              <a:spcBef>
                <a:spcPts val="600"/>
              </a:spcBef>
              <a:buFont typeface="Arial"/>
              <a:buNone/>
            </a:pPr>
            <a:r>
              <a:rPr lang="ru-RU" sz="1200" b="1" dirty="0">
                <a:solidFill>
                  <a:schemeClr val="dk1"/>
                </a:solidFill>
                <a:latin typeface="Montserrat SemiBold" pitchFamily="2" charset="-52"/>
              </a:rPr>
              <a:t>Водное сообщение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р. Которосль (протяженность 136 км) и ее притоки: </a:t>
            </a:r>
            <a:r>
              <a:rPr lang="ru-RU" sz="1100" dirty="0" err="1">
                <a:solidFill>
                  <a:schemeClr val="dk1"/>
                </a:solidFill>
                <a:latin typeface="+mn-lt"/>
                <a:sym typeface="Arial"/>
              </a:rPr>
              <a:t>Лахость</a:t>
            </a: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, Черная, Тамара, Ворга, </a:t>
            </a:r>
            <a:r>
              <a:rPr lang="ru-RU" sz="1100" dirty="0" err="1">
                <a:solidFill>
                  <a:schemeClr val="dk1"/>
                </a:solidFill>
                <a:latin typeface="+mn-lt"/>
                <a:sym typeface="Arial"/>
              </a:rPr>
              <a:t>Сумбариха</a:t>
            </a: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 и др.</a:t>
            </a:r>
            <a:endParaRPr lang="ru-RU" sz="1200" b="1" dirty="0">
              <a:solidFill>
                <a:schemeClr val="dk1"/>
              </a:solidFill>
              <a:latin typeface="+mn-lt"/>
              <a:sym typeface="Arial"/>
            </a:endParaRPr>
          </a:p>
          <a:p>
            <a:pPr marL="0" lvl="0" indent="0">
              <a:spcBef>
                <a:spcPts val="600"/>
              </a:spcBef>
              <a:buFont typeface="Arial"/>
              <a:buNone/>
            </a:pPr>
            <a:r>
              <a:rPr lang="ru-RU" sz="1200" b="1" dirty="0">
                <a:solidFill>
                  <a:schemeClr val="dk1"/>
                </a:solidFill>
                <a:latin typeface="Montserrat SemiBold" pitchFamily="2" charset="-52"/>
              </a:rPr>
              <a:t>Воздушное сообщение</a:t>
            </a:r>
            <a:endParaRPr sz="1200" b="1" dirty="0">
              <a:solidFill>
                <a:schemeClr val="dk1"/>
              </a:solidFill>
              <a:latin typeface="Montserrat SemiBold" pitchFamily="2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расстояние до ближайшего аэропорта («</a:t>
            </a:r>
            <a:r>
              <a:rPr lang="ru-RU" sz="1100" dirty="0" err="1">
                <a:solidFill>
                  <a:schemeClr val="dk1"/>
                </a:solidFill>
                <a:latin typeface="+mn-lt"/>
                <a:sym typeface="Arial"/>
              </a:rPr>
              <a:t>Туношна</a:t>
            </a: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») </a:t>
            </a:r>
            <a:r>
              <a:rPr lang="ru-RU" sz="1100" b="1" dirty="0">
                <a:solidFill>
                  <a:schemeClr val="dk1"/>
                </a:solidFill>
                <a:latin typeface="+mn-lt"/>
                <a:sym typeface="Arial"/>
              </a:rPr>
              <a:t>52</a:t>
            </a: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 км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354CC250-56EA-4666-ADC7-91303474F10B}"/>
              </a:ext>
            </a:extLst>
          </p:cNvPr>
          <p:cNvGrpSpPr/>
          <p:nvPr/>
        </p:nvGrpSpPr>
        <p:grpSpPr>
          <a:xfrm>
            <a:off x="512441" y="5977100"/>
            <a:ext cx="5932596" cy="3368448"/>
            <a:chOff x="512441" y="5621500"/>
            <a:chExt cx="5932596" cy="3368448"/>
          </a:xfrm>
        </p:grpSpPr>
        <p:pic>
          <p:nvPicPr>
            <p:cNvPr id="30" name="Picture 2">
              <a:extLst>
                <a:ext uri="{FF2B5EF4-FFF2-40B4-BE49-F238E27FC236}">
                  <a16:creationId xmlns="" xmlns:a16="http://schemas.microsoft.com/office/drawing/2014/main" id="{847C9F26-DDA0-4F1C-A165-31E71CF1F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21" y="5692685"/>
              <a:ext cx="5442948" cy="3080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0" name="Прямая со стрелкой 49">
              <a:extLst>
                <a:ext uri="{FF2B5EF4-FFF2-40B4-BE49-F238E27FC236}">
                  <a16:creationId xmlns="" xmlns:a16="http://schemas.microsoft.com/office/drawing/2014/main" id="{BB773077-80EC-44DE-9F16-62484B9CE2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0801" y="5841002"/>
              <a:ext cx="257119" cy="2542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5F3E0D7A-949A-4171-943F-15632801D04F}"/>
                </a:ext>
              </a:extLst>
            </p:cNvPr>
            <p:cNvSpPr/>
            <p:nvPr/>
          </p:nvSpPr>
          <p:spPr>
            <a:xfrm>
              <a:off x="3822324" y="5810800"/>
              <a:ext cx="1282376" cy="46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A0E1DF67-2EC8-4E28-B064-091812B88943}"/>
                </a:ext>
              </a:extLst>
            </p:cNvPr>
            <p:cNvSpPr/>
            <p:nvPr/>
          </p:nvSpPr>
          <p:spPr>
            <a:xfrm>
              <a:off x="4874477" y="6124944"/>
              <a:ext cx="1282376" cy="650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id="{382BF7B6-1B94-4A09-8D06-E08988F6F9E3}"/>
                </a:ext>
              </a:extLst>
            </p:cNvPr>
            <p:cNvSpPr/>
            <p:nvPr/>
          </p:nvSpPr>
          <p:spPr>
            <a:xfrm>
              <a:off x="512441" y="7156226"/>
              <a:ext cx="1201359" cy="886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="" xmlns:a16="http://schemas.microsoft.com/office/drawing/2014/main" id="{E1BDE00F-C61F-4465-8E0C-304FA5A8C9D7}"/>
                </a:ext>
              </a:extLst>
            </p:cNvPr>
            <p:cNvSpPr/>
            <p:nvPr/>
          </p:nvSpPr>
          <p:spPr>
            <a:xfrm>
              <a:off x="1057090" y="7527702"/>
              <a:ext cx="1282376" cy="920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8841B102-4C4A-489F-8D3E-EBD065A241A5}"/>
                </a:ext>
              </a:extLst>
            </p:cNvPr>
            <p:cNvSpPr/>
            <p:nvPr/>
          </p:nvSpPr>
          <p:spPr>
            <a:xfrm>
              <a:off x="1646484" y="8529349"/>
              <a:ext cx="1282376" cy="46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559C7AF9-3647-43CE-9C85-C20457EB6CD8}"/>
                </a:ext>
              </a:extLst>
            </p:cNvPr>
            <p:cNvSpPr/>
            <p:nvPr/>
          </p:nvSpPr>
          <p:spPr>
            <a:xfrm>
              <a:off x="1376110" y="8189632"/>
              <a:ext cx="1282376" cy="46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25CAE04A-80F2-4A22-9663-C59692B25031}"/>
                </a:ext>
              </a:extLst>
            </p:cNvPr>
            <p:cNvSpPr/>
            <p:nvPr/>
          </p:nvSpPr>
          <p:spPr>
            <a:xfrm>
              <a:off x="1232122" y="7533953"/>
              <a:ext cx="1282376" cy="24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="" xmlns:a16="http://schemas.microsoft.com/office/drawing/2014/main" id="{08CDC1DE-93D9-4526-BC88-FFED9348608E}"/>
                </a:ext>
              </a:extLst>
            </p:cNvPr>
            <p:cNvSpPr/>
            <p:nvPr/>
          </p:nvSpPr>
          <p:spPr>
            <a:xfrm>
              <a:off x="1109060" y="7608019"/>
              <a:ext cx="1282376" cy="209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="" xmlns:a16="http://schemas.microsoft.com/office/drawing/2014/main" id="{B203E078-350D-437E-93C9-2D60B819003E}"/>
                </a:ext>
              </a:extLst>
            </p:cNvPr>
            <p:cNvSpPr/>
            <p:nvPr/>
          </p:nvSpPr>
          <p:spPr>
            <a:xfrm>
              <a:off x="3950621" y="5933592"/>
              <a:ext cx="1282376" cy="46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="" xmlns:a16="http://schemas.microsoft.com/office/drawing/2014/main" id="{F5CA8409-7DC5-44D1-BF48-5C947EBA13BE}"/>
                </a:ext>
              </a:extLst>
            </p:cNvPr>
            <p:cNvSpPr/>
            <p:nvPr/>
          </p:nvSpPr>
          <p:spPr>
            <a:xfrm>
              <a:off x="5203500" y="6696792"/>
              <a:ext cx="153954" cy="191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DBCB493A-93C0-4E2E-9565-63621E58A85D}"/>
                </a:ext>
              </a:extLst>
            </p:cNvPr>
            <p:cNvSpPr txBox="1"/>
            <p:nvPr/>
          </p:nvSpPr>
          <p:spPr>
            <a:xfrm>
              <a:off x="4454728" y="6023236"/>
              <a:ext cx="14350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Некрасовский МР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E1E80C33-7A45-4D26-B7C0-4373533E8A61}"/>
                </a:ext>
              </a:extLst>
            </p:cNvPr>
            <p:cNvSpPr txBox="1"/>
            <p:nvPr/>
          </p:nvSpPr>
          <p:spPr>
            <a:xfrm>
              <a:off x="2128906" y="5621500"/>
              <a:ext cx="1132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Ярославский </a:t>
              </a:r>
            </a:p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МР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4AB33DA4-2153-471F-B5C2-D7BCB7318B38}"/>
                </a:ext>
              </a:extLst>
            </p:cNvPr>
            <p:cNvSpPr txBox="1"/>
            <p:nvPr/>
          </p:nvSpPr>
          <p:spPr>
            <a:xfrm>
              <a:off x="1134116" y="8168588"/>
              <a:ext cx="12474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Ростовский МР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9F4719FC-B42E-40F6-86DE-9AECA4E984A4}"/>
                </a:ext>
              </a:extLst>
            </p:cNvPr>
            <p:cNvSpPr txBox="1"/>
            <p:nvPr/>
          </p:nvSpPr>
          <p:spPr>
            <a:xfrm>
              <a:off x="837132" y="7190498"/>
              <a:ext cx="137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Борисоглебский </a:t>
              </a:r>
            </a:p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МР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C1B45B0A-8895-442E-B56F-31B132612C3C}"/>
                </a:ext>
              </a:extLst>
            </p:cNvPr>
            <p:cNvSpPr txBox="1"/>
            <p:nvPr/>
          </p:nvSpPr>
          <p:spPr>
            <a:xfrm>
              <a:off x="4168053" y="8625691"/>
              <a:ext cx="1327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Ивановская обл.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60C23699-7D73-4367-B670-4D70E13F1B9C}"/>
                </a:ext>
              </a:extLst>
            </p:cNvPr>
            <p:cNvSpPr txBox="1"/>
            <p:nvPr/>
          </p:nvSpPr>
          <p:spPr>
            <a:xfrm>
              <a:off x="5225260" y="7804197"/>
              <a:ext cx="1219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Костромская обл.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cxnSp>
          <p:nvCxnSpPr>
            <p:cNvPr id="73" name="Прямая со стрелкой 72">
              <a:extLst>
                <a:ext uri="{FF2B5EF4-FFF2-40B4-BE49-F238E27FC236}">
                  <a16:creationId xmlns="" xmlns:a16="http://schemas.microsoft.com/office/drawing/2014/main" id="{1EDA3A44-A647-4214-962C-65F1603B1D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1696" y="8448154"/>
              <a:ext cx="356268" cy="2444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07FCF101-0F1A-466A-A8F7-32FD8FC4F983}"/>
                </a:ext>
              </a:extLst>
            </p:cNvPr>
            <p:cNvSpPr txBox="1"/>
            <p:nvPr/>
          </p:nvSpPr>
          <p:spPr>
            <a:xfrm>
              <a:off x="2008186" y="8662681"/>
              <a:ext cx="7521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Москва</a:t>
              </a:r>
              <a:endParaRPr lang="ru-RU" sz="1100" b="1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58D90EEE-9B2A-4BD7-AF6B-041689306C4D}"/>
                </a:ext>
              </a:extLst>
            </p:cNvPr>
            <p:cNvSpPr txBox="1"/>
            <p:nvPr/>
          </p:nvSpPr>
          <p:spPr>
            <a:xfrm>
              <a:off x="3124634" y="7411239"/>
              <a:ext cx="1263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ln w="0">
                    <a:noFill/>
                  </a:ln>
                  <a:solidFill>
                    <a:srgbClr val="2B2A29"/>
                  </a:solidFill>
                  <a:effectLst>
                    <a:glow rad="177800">
                      <a:schemeClr val="bg1">
                        <a:alpha val="93000"/>
                      </a:schemeClr>
                    </a:glow>
                  </a:effectLst>
                  <a:latin typeface="Montserrat SemiBold" pitchFamily="2" charset="-52"/>
                  <a:cs typeface="Rubik" pitchFamily="2" charset="-79"/>
                </a:rPr>
                <a:t>Гаврилов-Ям</a:t>
              </a:r>
              <a:endParaRPr lang="ru-RU" dirty="0">
                <a:ln w="0">
                  <a:noFill/>
                </a:ln>
                <a:solidFill>
                  <a:srgbClr val="2B2A29"/>
                </a:solidFill>
                <a:effectLst>
                  <a:glow rad="177800">
                    <a:schemeClr val="bg1">
                      <a:alpha val="93000"/>
                    </a:schemeClr>
                  </a:glow>
                </a:effectLst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542D0505-289B-428E-9176-6EA01F6840B4}"/>
                </a:ext>
              </a:extLst>
            </p:cNvPr>
            <p:cNvSpPr txBox="1"/>
            <p:nvPr/>
          </p:nvSpPr>
          <p:spPr>
            <a:xfrm>
              <a:off x="3512298" y="5680984"/>
              <a:ext cx="9957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Ярославль</a:t>
              </a:r>
              <a:endParaRPr lang="ru-RU" sz="1100" b="1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</p:grpSp>
      <p:sp>
        <p:nvSpPr>
          <p:cNvPr id="76" name="Google Shape;314;p6">
            <a:extLst>
              <a:ext uri="{FF2B5EF4-FFF2-40B4-BE49-F238E27FC236}">
                <a16:creationId xmlns="" xmlns:a16="http://schemas.microsoft.com/office/drawing/2014/main" id="{2C4F27A7-59A0-4AEC-90F2-F7CF81A4B3B7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46" name="Рисунок 45" descr="Маркер со сплошной заливкой">
            <a:extLst>
              <a:ext uri="{FF2B5EF4-FFF2-40B4-BE49-F238E27FC236}">
                <a16:creationId xmlns="" xmlns:a16="http://schemas.microsoft.com/office/drawing/2014/main" id="{416ECDC0-D9EB-4D81-BE52-06B0AE9AF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4719" y="7497358"/>
            <a:ext cx="337579" cy="33757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"/>
          <p:cNvSpPr/>
          <p:nvPr/>
        </p:nvSpPr>
        <p:spPr>
          <a:xfrm>
            <a:off x="-6698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0;p2">
            <a:extLst>
              <a:ext uri="{FF2B5EF4-FFF2-40B4-BE49-F238E27FC236}">
                <a16:creationId xmlns="" xmlns:a16="http://schemas.microsoft.com/office/drawing/2014/main" id="{FF349D94-63F9-46FA-A25D-8B6434ABDC14}"/>
              </a:ext>
            </a:extLst>
          </p:cNvPr>
          <p:cNvSpPr txBox="1"/>
          <p:nvPr/>
        </p:nvSpPr>
        <p:spPr>
          <a:xfrm>
            <a:off x="777521" y="460375"/>
            <a:ext cx="5583591" cy="32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Основные преимущества</a:t>
            </a:r>
          </a:p>
        </p:txBody>
      </p:sp>
      <p:sp>
        <p:nvSpPr>
          <p:cNvPr id="24" name="Номер слайда 1">
            <a:extLst>
              <a:ext uri="{FF2B5EF4-FFF2-40B4-BE49-F238E27FC236}">
                <a16:creationId xmlns="" xmlns:a16="http://schemas.microsoft.com/office/drawing/2014/main" id="{598882DD-F858-4759-AF20-582CAEF5DCB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7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F722CC5-24BE-4B3F-80C6-248DA2966745}"/>
              </a:ext>
            </a:extLst>
          </p:cNvPr>
          <p:cNvSpPr txBox="1"/>
          <p:nvPr/>
        </p:nvSpPr>
        <p:spPr>
          <a:xfrm>
            <a:off x="1617625" y="949455"/>
            <a:ext cx="474306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5">
              <a:spcAft>
                <a:spcPts val="600"/>
              </a:spcAft>
            </a:pPr>
            <a:r>
              <a:rPr lang="ru-RU" sz="1600" b="1" dirty="0">
                <a:solidFill>
                  <a:schemeClr val="dk1"/>
                </a:solidFill>
                <a:latin typeface="Montserrat SemiBold" pitchFamily="2" charset="-52"/>
              </a:rPr>
              <a:t>Географическое положение, близость     к областному центру (г. Ярославль)</a:t>
            </a:r>
          </a:p>
          <a:p>
            <a:pPr defTabSz="800105">
              <a:buClr>
                <a:srgbClr val="FFCB00"/>
              </a:buClr>
              <a:buSzPct val="120000"/>
            </a:pPr>
            <a:r>
              <a:rPr lang="ru-RU" dirty="0">
                <a:solidFill>
                  <a:srgbClr val="3D3D3C"/>
                </a:solidFill>
                <a:latin typeface="+mn-lt"/>
              </a:rPr>
              <a:t>Город Гаврилов-Ям располагается на обоих берегах р. Которосль, на расстоянии </a:t>
            </a:r>
            <a:r>
              <a:rPr lang="ru-RU" sz="1600" b="1" dirty="0">
                <a:solidFill>
                  <a:schemeClr val="bg2"/>
                </a:solidFill>
                <a:latin typeface="Montserrat Bold" pitchFamily="2" charset="-52"/>
              </a:rPr>
              <a:t>46 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км от </a:t>
            </a:r>
            <a:r>
              <a:rPr lang="ru-RU" dirty="0" smtClean="0">
                <a:solidFill>
                  <a:srgbClr val="3D3D3C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3D3D3C"/>
                </a:solidFill>
                <a:latin typeface="+mn-lt"/>
              </a:rPr>
            </a:br>
            <a:r>
              <a:rPr lang="ru-RU" dirty="0" smtClean="0">
                <a:solidFill>
                  <a:srgbClr val="3D3D3C"/>
                </a:solidFill>
                <a:latin typeface="+mn-lt"/>
              </a:rPr>
              <a:t>г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. Ярославля, в </a:t>
            </a:r>
            <a:r>
              <a:rPr lang="ru-RU" sz="1600" b="1" dirty="0">
                <a:solidFill>
                  <a:schemeClr val="bg2"/>
                </a:solidFill>
                <a:latin typeface="Montserrat Bold" pitchFamily="2" charset="-52"/>
              </a:rPr>
              <a:t>250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 км от г. Москвы, в </a:t>
            </a:r>
            <a:r>
              <a:rPr lang="ru-RU" sz="1600" b="1" dirty="0">
                <a:solidFill>
                  <a:schemeClr val="bg2"/>
                </a:solidFill>
                <a:latin typeface="Montserrat Bold" pitchFamily="2" charset="-52"/>
              </a:rPr>
              <a:t>70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 км от </a:t>
            </a:r>
            <a:r>
              <a:rPr lang="ru-RU" dirty="0" smtClean="0">
                <a:solidFill>
                  <a:srgbClr val="3D3D3C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3D3D3C"/>
                </a:solidFill>
                <a:latin typeface="+mn-lt"/>
              </a:rPr>
            </a:br>
            <a:r>
              <a:rPr lang="ru-RU" dirty="0" smtClean="0">
                <a:solidFill>
                  <a:srgbClr val="3D3D3C"/>
                </a:solidFill>
                <a:latin typeface="+mn-lt"/>
              </a:rPr>
              <a:t>г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. Иваново, в </a:t>
            </a:r>
            <a:r>
              <a:rPr lang="ru-RU" sz="1600" b="1" dirty="0">
                <a:solidFill>
                  <a:schemeClr val="bg2"/>
                </a:solidFill>
                <a:latin typeface="Montserrat Bold" pitchFamily="2" charset="-52"/>
              </a:rPr>
              <a:t>50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 км от г. </a:t>
            </a:r>
            <a:r>
              <a:rPr lang="ru-RU" dirty="0" err="1">
                <a:solidFill>
                  <a:srgbClr val="3D3D3C"/>
                </a:solidFill>
                <a:latin typeface="+mn-lt"/>
              </a:rPr>
              <a:t>Ростова</a:t>
            </a:r>
            <a:endParaRPr lang="ru-RU" dirty="0">
              <a:solidFill>
                <a:srgbClr val="3D3D3C"/>
              </a:solidFill>
              <a:latin typeface="+mn-lt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9572025C-1F4D-417B-9A59-42E0A83B58EB}"/>
              </a:ext>
            </a:extLst>
          </p:cNvPr>
          <p:cNvGrpSpPr/>
          <p:nvPr/>
        </p:nvGrpSpPr>
        <p:grpSpPr>
          <a:xfrm>
            <a:off x="1617624" y="7839708"/>
            <a:ext cx="5201587" cy="1107050"/>
            <a:chOff x="1588596" y="7839708"/>
            <a:chExt cx="5201587" cy="110705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3C5B8C9-4F82-4292-81D3-E1FE255E6024}"/>
                </a:ext>
              </a:extLst>
            </p:cNvPr>
            <p:cNvSpPr txBox="1"/>
            <p:nvPr/>
          </p:nvSpPr>
          <p:spPr>
            <a:xfrm>
              <a:off x="1588596" y="8423538"/>
              <a:ext cx="474305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defTabSz="800105">
                <a:spcBef>
                  <a:spcPct val="0"/>
                </a:spcBef>
                <a:spcAft>
                  <a:spcPct val="35000"/>
                </a:spcAft>
                <a:defRPr>
                  <a:solidFill>
                    <a:srgbClr val="3D3D3C"/>
                  </a:solidFill>
                  <a:latin typeface="+mn-lt"/>
                </a:defRPr>
              </a:lvl1pPr>
            </a:lstStyle>
            <a:p>
              <a:r>
                <a:rPr lang="ru-RU" dirty="0"/>
                <a:t>песчано-гравийные смеси, глина, торф, известковый туф</a:t>
              </a:r>
            </a:p>
          </p:txBody>
        </p:sp>
        <p:sp>
          <p:nvSpPr>
            <p:cNvPr id="33" name="Google Shape;324;p7">
              <a:extLst>
                <a:ext uri="{FF2B5EF4-FFF2-40B4-BE49-F238E27FC236}">
                  <a16:creationId xmlns="" xmlns:a16="http://schemas.microsoft.com/office/drawing/2014/main" id="{1FE262B0-3AC5-4EA2-B762-ADBA119B4247}"/>
                </a:ext>
              </a:extLst>
            </p:cNvPr>
            <p:cNvSpPr txBox="1"/>
            <p:nvPr/>
          </p:nvSpPr>
          <p:spPr>
            <a:xfrm>
              <a:off x="1588597" y="7839708"/>
              <a:ext cx="520158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sz="1600" b="1">
                  <a:solidFill>
                    <a:schemeClr val="dk1"/>
                  </a:solidFill>
                  <a:latin typeface="Montserrat SemiBold" pitchFamily="2" charset="-52"/>
                </a:defRPr>
              </a:lvl1pPr>
            </a:lstStyle>
            <a:p>
              <a:r>
                <a:rPr lang="ru-RU" dirty="0"/>
                <a:t>Минерально-сырьевая база (добыча полезных ископаемых: камня, песка, глины)</a:t>
              </a:r>
              <a:endParaRPr dirty="0"/>
            </a:p>
          </p:txBody>
        </p:sp>
      </p:grpSp>
      <p:sp>
        <p:nvSpPr>
          <p:cNvPr id="34" name="Google Shape;325;p7">
            <a:extLst>
              <a:ext uri="{FF2B5EF4-FFF2-40B4-BE49-F238E27FC236}">
                <a16:creationId xmlns="" xmlns:a16="http://schemas.microsoft.com/office/drawing/2014/main" id="{7B9472E7-3110-4393-8105-878A69991D74}"/>
              </a:ext>
            </a:extLst>
          </p:cNvPr>
          <p:cNvSpPr txBox="1"/>
          <p:nvPr/>
        </p:nvSpPr>
        <p:spPr>
          <a:xfrm>
            <a:off x="1617625" y="4767210"/>
            <a:ext cx="474306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Montserrat SemiBold" pitchFamily="2" charset="-52"/>
              </a:rPr>
              <a:t>Развитая транспортная инфраструктура</a:t>
            </a:r>
          </a:p>
          <a:p>
            <a:pPr marL="285750" lvl="0" indent="-285750" defTabSz="800105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D3C"/>
                </a:solidFill>
                <a:latin typeface="+mn-lt"/>
              </a:rPr>
              <a:t>Трасса М-8 «Холмогоры» (доступность 18 км от г. Гаврилов-Ям)</a:t>
            </a:r>
          </a:p>
          <a:p>
            <a:pPr marL="285750" lvl="0" indent="-285750" defTabSz="800105"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D3C"/>
                </a:solidFill>
                <a:latin typeface="+mn-lt"/>
              </a:rPr>
              <a:t>развитая сеть автомобильных дорог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92055F6E-6B8F-44A8-B351-51A5DFD96798}"/>
              </a:ext>
            </a:extLst>
          </p:cNvPr>
          <p:cNvGrpSpPr/>
          <p:nvPr/>
        </p:nvGrpSpPr>
        <p:grpSpPr>
          <a:xfrm>
            <a:off x="1617625" y="2971934"/>
            <a:ext cx="5201586" cy="1257998"/>
            <a:chOff x="1588597" y="2883473"/>
            <a:chExt cx="5201586" cy="1257998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F8C33F3-80DF-419C-9F82-733636838A34}"/>
                </a:ext>
              </a:extLst>
            </p:cNvPr>
            <p:cNvSpPr txBox="1"/>
            <p:nvPr/>
          </p:nvSpPr>
          <p:spPr>
            <a:xfrm>
              <a:off x="1588597" y="3187364"/>
              <a:ext cx="520158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defTabSz="800105">
                <a:spcBef>
                  <a:spcPct val="0"/>
                </a:spcBef>
                <a:buClr>
                  <a:srgbClr val="FFC000"/>
                </a:buClr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3D3D3C"/>
                  </a:solidFill>
                  <a:latin typeface="+mn-lt"/>
                </a:rPr>
                <a:t>Создана территория опережающего развития «Гаврилов-Ям» (с 16.03.2018)</a:t>
              </a:r>
            </a:p>
            <a:p>
              <a:pPr marL="285750" indent="-285750" defTabSz="800105">
                <a:spcBef>
                  <a:spcPct val="0"/>
                </a:spcBef>
                <a:buClr>
                  <a:srgbClr val="FFC000"/>
                </a:buClr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3D3D3C"/>
                  </a:solidFill>
                  <a:latin typeface="+mn-lt"/>
                </a:rPr>
                <a:t>Для резидентов ТОР действует </a:t>
              </a:r>
              <a:r>
                <a:rPr lang="ru-RU" dirty="0">
                  <a:solidFill>
                    <a:srgbClr val="3D3D3C"/>
                  </a:solidFill>
                  <a:latin typeface="Montserrat SemiBold" pitchFamily="2" charset="-52"/>
                </a:rPr>
                <a:t>особый преференциальный налоговый режим</a:t>
              </a:r>
            </a:p>
          </p:txBody>
        </p:sp>
        <p:sp>
          <p:nvSpPr>
            <p:cNvPr id="35" name="Google Shape;334;p7">
              <a:extLst>
                <a:ext uri="{FF2B5EF4-FFF2-40B4-BE49-F238E27FC236}">
                  <a16:creationId xmlns="" xmlns:a16="http://schemas.microsoft.com/office/drawing/2014/main" id="{5B5DD1F4-AB12-4E4D-B828-2955B250C7EA}"/>
                </a:ext>
              </a:extLst>
            </p:cNvPr>
            <p:cNvSpPr txBox="1"/>
            <p:nvPr/>
          </p:nvSpPr>
          <p:spPr>
            <a:xfrm>
              <a:off x="1588597" y="2883473"/>
              <a:ext cx="4515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>
                  <a:solidFill>
                    <a:schemeClr val="dk1"/>
                  </a:solidFill>
                  <a:latin typeface="Montserrat SemiBold" pitchFamily="2" charset="-52"/>
                </a:rPr>
                <a:t>Преференциальный режим (ТОР)</a:t>
              </a:r>
              <a:endParaRPr sz="1600" b="1" dirty="0">
                <a:solidFill>
                  <a:schemeClr val="dk1"/>
                </a:solidFill>
                <a:latin typeface="Montserrat SemiBold" pitchFamily="2" charset="-52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4E35983A-BB74-411C-8196-EC259389C9DD}"/>
              </a:ext>
            </a:extLst>
          </p:cNvPr>
          <p:cNvGrpSpPr/>
          <p:nvPr/>
        </p:nvGrpSpPr>
        <p:grpSpPr>
          <a:xfrm>
            <a:off x="1617625" y="6328311"/>
            <a:ext cx="5460464" cy="992130"/>
            <a:chOff x="1588597" y="6326591"/>
            <a:chExt cx="5460464" cy="992130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9704C8C-2766-4960-BC56-5A487C1AE9D6}"/>
                </a:ext>
              </a:extLst>
            </p:cNvPr>
            <p:cNvSpPr txBox="1"/>
            <p:nvPr/>
          </p:nvSpPr>
          <p:spPr>
            <a:xfrm>
              <a:off x="1588597" y="6949389"/>
              <a:ext cx="54604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0105"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rgbClr val="3D3D3C"/>
                  </a:solidFill>
                  <a:latin typeface="+mn-lt"/>
                </a:rPr>
                <a:t>леса</a:t>
              </a:r>
              <a:r>
                <a:rPr lang="ru-RU" sz="1800" b="1" dirty="0">
                  <a:solidFill>
                    <a:srgbClr val="FFCB00"/>
                  </a:solidFill>
                  <a:latin typeface="+mn-lt"/>
                </a:rPr>
                <a:t> I </a:t>
              </a:r>
              <a:r>
                <a:rPr lang="ru-RU" dirty="0">
                  <a:solidFill>
                    <a:srgbClr val="3D3D3C"/>
                  </a:solidFill>
                  <a:latin typeface="+mn-lt"/>
                </a:rPr>
                <a:t>и </a:t>
              </a:r>
              <a:r>
                <a:rPr lang="en-US" sz="1800" b="1" dirty="0">
                  <a:solidFill>
                    <a:srgbClr val="FFCB00"/>
                  </a:solidFill>
                  <a:latin typeface="+mn-lt"/>
                </a:rPr>
                <a:t>II</a:t>
              </a:r>
              <a:r>
                <a:rPr lang="ru-RU" sz="1800" b="1" dirty="0">
                  <a:solidFill>
                    <a:srgbClr val="FFCB00"/>
                  </a:solidFill>
                  <a:latin typeface="+mn-lt"/>
                </a:rPr>
                <a:t> </a:t>
              </a:r>
              <a:r>
                <a:rPr lang="ru-RU" dirty="0">
                  <a:solidFill>
                    <a:srgbClr val="3D3D3C"/>
                  </a:solidFill>
                  <a:latin typeface="+mn-lt"/>
                </a:rPr>
                <a:t>групп хвойных и лиственных пород</a:t>
              </a:r>
            </a:p>
          </p:txBody>
        </p:sp>
        <p:sp>
          <p:nvSpPr>
            <p:cNvPr id="31" name="Google Shape;323;p7">
              <a:extLst>
                <a:ext uri="{FF2B5EF4-FFF2-40B4-BE49-F238E27FC236}">
                  <a16:creationId xmlns="" xmlns:a16="http://schemas.microsoft.com/office/drawing/2014/main" id="{AEFDBDFD-FD71-4F8E-84C5-CE08454DB7CE}"/>
                </a:ext>
              </a:extLst>
            </p:cNvPr>
            <p:cNvSpPr txBox="1"/>
            <p:nvPr/>
          </p:nvSpPr>
          <p:spPr>
            <a:xfrm>
              <a:off x="1588597" y="6326591"/>
              <a:ext cx="47430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>
                  <a:solidFill>
                    <a:schemeClr val="dk1"/>
                  </a:solidFill>
                  <a:latin typeface="Montserrat SemiBold" pitchFamily="2" charset="-52"/>
                </a:rPr>
                <a:t>Лесные ресурсы</a:t>
              </a:r>
              <a:endParaRPr sz="1600" b="1" dirty="0">
                <a:solidFill>
                  <a:schemeClr val="dk1"/>
                </a:solidFill>
                <a:latin typeface="Montserrat SemiBold" pitchFamily="2" charset="-52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E3555045-194B-4D3C-859B-80365D9AA4CE}"/>
                </a:ext>
              </a:extLst>
            </p:cNvPr>
            <p:cNvSpPr/>
            <p:nvPr/>
          </p:nvSpPr>
          <p:spPr>
            <a:xfrm>
              <a:off x="1588597" y="6622417"/>
              <a:ext cx="24016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bg2"/>
                  </a:solidFill>
                  <a:latin typeface="Montserrat Bold" pitchFamily="2" charset="-52"/>
                </a:rPr>
                <a:t>47% </a:t>
              </a:r>
              <a:r>
                <a:rPr lang="ru-RU" dirty="0">
                  <a:solidFill>
                    <a:srgbClr val="3D3D3C"/>
                  </a:solidFill>
                  <a:latin typeface="+mn-lt"/>
                </a:rPr>
                <a:t>общей площади </a:t>
              </a:r>
            </a:p>
          </p:txBody>
        </p:sp>
      </p:grpSp>
      <p:sp>
        <p:nvSpPr>
          <p:cNvPr id="36" name="Google Shape;314;p6">
            <a:extLst>
              <a:ext uri="{FF2B5EF4-FFF2-40B4-BE49-F238E27FC236}">
                <a16:creationId xmlns="" xmlns:a16="http://schemas.microsoft.com/office/drawing/2014/main" id="{21C68B7A-8114-4BF1-AACC-29295A23C47A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B42CFCB1-5501-4FAD-81DB-C4CA9568A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37" y="1055650"/>
            <a:ext cx="877027" cy="87702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CE837CF5-1C35-4485-96B1-F6AA241A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43" y="6355606"/>
            <a:ext cx="724815" cy="7248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8BB2F607-A9ED-4E31-9884-92A6FE929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43" y="7873199"/>
            <a:ext cx="724815" cy="72481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2A2FC60-A21D-4D23-90B9-9C7EB14312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736"/>
          <a:stretch/>
        </p:blipFill>
        <p:spPr>
          <a:xfrm>
            <a:off x="767855" y="4824749"/>
            <a:ext cx="798591" cy="67917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A307C5CD-8251-404D-9141-DE9A7FBE18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502" y="2981116"/>
            <a:ext cx="797296" cy="79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623876"/>
            <a:ext cx="45108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Развитие промышленности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и АПК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="" xmlns:a16="http://schemas.microsoft.com/office/drawing/2014/main" id="{9BE572D2-C18A-4501-8F29-CB92962760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9CB534D1-E55B-4B10-AED6-EBEDA1083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93" y="5062899"/>
            <a:ext cx="441148" cy="44114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0D7AD01-15E6-4E96-8C2F-089C59B39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27" y="7180114"/>
            <a:ext cx="401044" cy="401044"/>
          </a:xfrm>
          <a:prstGeom prst="rect">
            <a:avLst/>
          </a:prstGeom>
        </p:spPr>
      </p:pic>
      <p:sp>
        <p:nvSpPr>
          <p:cNvPr id="372" name="Google Shape;372;p9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 txBox="1"/>
          <p:nvPr/>
        </p:nvSpPr>
        <p:spPr>
          <a:xfrm>
            <a:off x="705200" y="4686632"/>
            <a:ext cx="567655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Montserrat SemiBold" pitchFamily="2" charset="-52"/>
              </a:rPr>
              <a:t>Сельскохозяйственное</a:t>
            </a:r>
            <a:r>
              <a:rPr lang="ru-RU" sz="1800" b="1" dirty="0">
                <a:solidFill>
                  <a:srgbClr val="3D3D3C"/>
                </a:solidFill>
                <a:latin typeface="+mn-lt"/>
                <a:sym typeface="Arial"/>
              </a:rPr>
              <a:t> </a:t>
            </a:r>
            <a:r>
              <a:rPr lang="ru-RU" sz="1800" b="1" dirty="0">
                <a:solidFill>
                  <a:schemeClr val="dk1"/>
                </a:solidFill>
                <a:latin typeface="Montserrat SemiBold" pitchFamily="2" charset="-52"/>
              </a:rPr>
              <a:t>производство</a:t>
            </a:r>
            <a:endParaRPr sz="1800" b="1" dirty="0">
              <a:solidFill>
                <a:schemeClr val="dk1"/>
              </a:solidFill>
              <a:latin typeface="Montserrat SemiBold" pitchFamily="2" charset="-52"/>
            </a:endParaRPr>
          </a:p>
        </p:txBody>
      </p:sp>
      <p:sp>
        <p:nvSpPr>
          <p:cNvPr id="37" name="Google Shape;130;p2">
            <a:extLst>
              <a:ext uri="{FF2B5EF4-FFF2-40B4-BE49-F238E27FC236}">
                <a16:creationId xmlns="" xmlns:a16="http://schemas.microsoft.com/office/drawing/2014/main" id="{FD61292C-FBE7-424B-B26C-0A1A9EC8C13C}"/>
              </a:ext>
            </a:extLst>
          </p:cNvPr>
          <p:cNvSpPr txBox="1"/>
          <p:nvPr/>
        </p:nvSpPr>
        <p:spPr>
          <a:xfrm>
            <a:off x="777521" y="460375"/>
            <a:ext cx="5583591" cy="63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Основные отрасли промышленности</a:t>
            </a:r>
          </a:p>
        </p:txBody>
      </p:sp>
      <p:sp>
        <p:nvSpPr>
          <p:cNvPr id="38" name="Номер слайда 1">
            <a:extLst>
              <a:ext uri="{FF2B5EF4-FFF2-40B4-BE49-F238E27FC236}">
                <a16:creationId xmlns="" xmlns:a16="http://schemas.microsoft.com/office/drawing/2014/main" id="{7ABB7D1C-F9F7-40CD-9FD3-715846F2200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9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9179384-67A2-4048-93B9-406478EA677A}"/>
              </a:ext>
            </a:extLst>
          </p:cNvPr>
          <p:cNvSpPr txBox="1"/>
          <p:nvPr/>
        </p:nvSpPr>
        <p:spPr>
          <a:xfrm>
            <a:off x="1330160" y="5044117"/>
            <a:ext cx="4876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dirty="0"/>
              <a:t>Разведение крупного рогатого скота молочного направления, овец и коз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EC5C436-89B1-4219-ABA4-92FE1B8939FC}"/>
              </a:ext>
            </a:extLst>
          </p:cNvPr>
          <p:cNvSpPr txBox="1"/>
          <p:nvPr/>
        </p:nvSpPr>
        <p:spPr>
          <a:xfrm>
            <a:off x="1330160" y="7226931"/>
            <a:ext cx="48766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Выращивание зерновых культур, картофеля и овощей</a:t>
            </a:r>
          </a:p>
        </p:txBody>
      </p:sp>
      <p:sp>
        <p:nvSpPr>
          <p:cNvPr id="66" name="Скругленный прямоугольник 46">
            <a:extLst>
              <a:ext uri="{FF2B5EF4-FFF2-40B4-BE49-F238E27FC236}">
                <a16:creationId xmlns="" xmlns:a16="http://schemas.microsoft.com/office/drawing/2014/main" id="{92C00EEB-278A-4C71-8332-8F5F331E69BE}"/>
              </a:ext>
            </a:extLst>
          </p:cNvPr>
          <p:cNvSpPr/>
          <p:nvPr/>
        </p:nvSpPr>
        <p:spPr>
          <a:xfrm>
            <a:off x="800100" y="7634915"/>
            <a:ext cx="5581650" cy="1436963"/>
          </a:xfrm>
          <a:prstGeom prst="roundRect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 dirty="0">
              <a:solidFill>
                <a:srgbClr val="000000"/>
              </a:solidFill>
              <a:latin typeface="Arial"/>
              <a:cs typeface="Calibri"/>
            </a:endParaRPr>
          </a:p>
        </p:txBody>
      </p:sp>
      <p:sp>
        <p:nvSpPr>
          <p:cNvPr id="67" name="Google Shape;393;p9">
            <a:extLst>
              <a:ext uri="{FF2B5EF4-FFF2-40B4-BE49-F238E27FC236}">
                <a16:creationId xmlns="" xmlns:a16="http://schemas.microsoft.com/office/drawing/2014/main" id="{2E241277-A0E5-4AAC-9EBF-D42E7F1A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393" y="7735991"/>
            <a:ext cx="931863" cy="5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108</a:t>
            </a:r>
          </a:p>
          <a:p>
            <a:pPr algn="ctr"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га</a:t>
            </a:r>
          </a:p>
        </p:txBody>
      </p:sp>
      <p:sp>
        <p:nvSpPr>
          <p:cNvPr id="68" name="Google Shape;394;p9">
            <a:extLst>
              <a:ext uri="{FF2B5EF4-FFF2-40B4-BE49-F238E27FC236}">
                <a16:creationId xmlns="" xmlns:a16="http://schemas.microsoft.com/office/drawing/2014/main" id="{8D72A91A-EBE1-4B7D-A787-75AD99C03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5021" y="7792524"/>
            <a:ext cx="1928812" cy="4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Посевная площадь картофеля</a:t>
            </a:r>
          </a:p>
        </p:txBody>
      </p:sp>
      <p:cxnSp>
        <p:nvCxnSpPr>
          <p:cNvPr id="69" name="Google Shape;396;p9">
            <a:extLst>
              <a:ext uri="{FF2B5EF4-FFF2-40B4-BE49-F238E27FC236}">
                <a16:creationId xmlns="" xmlns:a16="http://schemas.microsoft.com/office/drawing/2014/main" id="{EAAC4354-92ED-409C-95F1-62A29F1B1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09306" y="7754450"/>
            <a:ext cx="0" cy="50165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Google Shape;393;p9">
            <a:extLst>
              <a:ext uri="{FF2B5EF4-FFF2-40B4-BE49-F238E27FC236}">
                <a16:creationId xmlns="" xmlns:a16="http://schemas.microsoft.com/office/drawing/2014/main" id="{6A2B2432-73BB-465F-9A65-06FE4AAF5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645" y="8356928"/>
            <a:ext cx="1240309" cy="5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137,4</a:t>
            </a:r>
          </a:p>
          <a:p>
            <a:pPr algn="ctr"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ц/га</a:t>
            </a:r>
          </a:p>
        </p:txBody>
      </p:sp>
      <p:sp>
        <p:nvSpPr>
          <p:cNvPr id="71" name="Google Shape;394;p9">
            <a:extLst>
              <a:ext uri="{FF2B5EF4-FFF2-40B4-BE49-F238E27FC236}">
                <a16:creationId xmlns="" xmlns:a16="http://schemas.microsoft.com/office/drawing/2014/main" id="{F127F427-094A-4A1E-A412-59AC8BDEB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407" y="8410789"/>
            <a:ext cx="1352489" cy="4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Урожайность картофеля</a:t>
            </a:r>
          </a:p>
        </p:txBody>
      </p:sp>
      <p:cxnSp>
        <p:nvCxnSpPr>
          <p:cNvPr id="72" name="Google Shape;396;p9">
            <a:extLst>
              <a:ext uri="{FF2B5EF4-FFF2-40B4-BE49-F238E27FC236}">
                <a16:creationId xmlns="" xmlns:a16="http://schemas.microsoft.com/office/drawing/2014/main" id="{EE77950A-B6F7-4EC5-AACF-1365D92019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99781" y="8376181"/>
            <a:ext cx="0" cy="500063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Google Shape;404;p9">
            <a:extLst>
              <a:ext uri="{FF2B5EF4-FFF2-40B4-BE49-F238E27FC236}">
                <a16:creationId xmlns="" xmlns:a16="http://schemas.microsoft.com/office/drawing/2014/main" id="{EEDFB7CF-837B-4C71-8092-A91716472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969" y="8852973"/>
            <a:ext cx="968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" dirty="0">
                <a:solidFill>
                  <a:srgbClr val="7F7F7F"/>
                </a:solidFill>
                <a:latin typeface="+mn-lt"/>
                <a:sym typeface="Arial" panose="020B0604020202020204" pitchFamily="34" charset="0"/>
              </a:rPr>
              <a:t>(на 01.01.2024)</a:t>
            </a:r>
          </a:p>
        </p:txBody>
      </p:sp>
      <p:sp>
        <p:nvSpPr>
          <p:cNvPr id="74" name="Google Shape;393;p9">
            <a:extLst>
              <a:ext uri="{FF2B5EF4-FFF2-40B4-BE49-F238E27FC236}">
                <a16:creationId xmlns="" xmlns:a16="http://schemas.microsoft.com/office/drawing/2014/main" id="{F5469278-72C6-4BF1-A555-EFFCF73A0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115" y="7735991"/>
            <a:ext cx="931863" cy="5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4 355</a:t>
            </a:r>
          </a:p>
          <a:p>
            <a:pPr algn="ctr"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га</a:t>
            </a:r>
          </a:p>
        </p:txBody>
      </p:sp>
      <p:sp>
        <p:nvSpPr>
          <p:cNvPr id="75" name="Google Shape;394;p9">
            <a:extLst>
              <a:ext uri="{FF2B5EF4-FFF2-40B4-BE49-F238E27FC236}">
                <a16:creationId xmlns="" xmlns:a16="http://schemas.microsoft.com/office/drawing/2014/main" id="{B387C213-C922-43DF-878F-0F38226D4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742" y="7792524"/>
            <a:ext cx="1963741" cy="4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Площадь под зерновыми культурами</a:t>
            </a:r>
          </a:p>
        </p:txBody>
      </p:sp>
      <p:cxnSp>
        <p:nvCxnSpPr>
          <p:cNvPr id="76" name="Google Shape;396;p9">
            <a:extLst>
              <a:ext uri="{FF2B5EF4-FFF2-40B4-BE49-F238E27FC236}">
                <a16:creationId xmlns="" xmlns:a16="http://schemas.microsoft.com/office/drawing/2014/main" id="{FCD7C1CB-A41E-4BBA-839B-560A01AEAB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09028" y="7754450"/>
            <a:ext cx="0" cy="50165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Google Shape;393;p9">
            <a:extLst>
              <a:ext uri="{FF2B5EF4-FFF2-40B4-BE49-F238E27FC236}">
                <a16:creationId xmlns="" xmlns:a16="http://schemas.microsoft.com/office/drawing/2014/main" id="{5DDD7375-D53C-4463-8B11-9CD3E100A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367" y="8356928"/>
            <a:ext cx="1240309" cy="5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23,7</a:t>
            </a:r>
          </a:p>
          <a:p>
            <a:pPr algn="ctr"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ц/га</a:t>
            </a:r>
          </a:p>
        </p:txBody>
      </p:sp>
      <p:sp>
        <p:nvSpPr>
          <p:cNvPr id="78" name="Google Shape;394;p9">
            <a:extLst>
              <a:ext uri="{FF2B5EF4-FFF2-40B4-BE49-F238E27FC236}">
                <a16:creationId xmlns="" xmlns:a16="http://schemas.microsoft.com/office/drawing/2014/main" id="{3F0CE57B-C371-491D-8B92-947B57ADC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217" y="8424637"/>
            <a:ext cx="1589427" cy="4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Урожайность зерновых культур</a:t>
            </a:r>
          </a:p>
        </p:txBody>
      </p:sp>
      <p:cxnSp>
        <p:nvCxnSpPr>
          <p:cNvPr id="79" name="Google Shape;396;p9">
            <a:extLst>
              <a:ext uri="{FF2B5EF4-FFF2-40B4-BE49-F238E27FC236}">
                <a16:creationId xmlns="" xmlns:a16="http://schemas.microsoft.com/office/drawing/2014/main" id="{12DEF4D7-9E9D-48C7-A46C-5B01BC889B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99503" y="8376181"/>
            <a:ext cx="0" cy="500063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Скругленный прямоугольник 32">
            <a:extLst>
              <a:ext uri="{FF2B5EF4-FFF2-40B4-BE49-F238E27FC236}">
                <a16:creationId xmlns="" xmlns:a16="http://schemas.microsoft.com/office/drawing/2014/main" id="{2F27F2FD-53C4-4F09-9BD0-31DDF2149C91}"/>
              </a:ext>
            </a:extLst>
          </p:cNvPr>
          <p:cNvSpPr/>
          <p:nvPr/>
        </p:nvSpPr>
        <p:spPr>
          <a:xfrm>
            <a:off x="808246" y="5595389"/>
            <a:ext cx="5581650" cy="1466756"/>
          </a:xfrm>
          <a:prstGeom prst="roundRect">
            <a:avLst>
              <a:gd name="adj" fmla="val 12338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 dirty="0">
              <a:solidFill>
                <a:srgbClr val="000000"/>
              </a:solidFill>
              <a:latin typeface="Arial"/>
              <a:cs typeface="Calibri"/>
            </a:endParaRPr>
          </a:p>
        </p:txBody>
      </p:sp>
      <p:sp>
        <p:nvSpPr>
          <p:cNvPr id="152" name="Google Shape;391;p9">
            <a:extLst>
              <a:ext uri="{FF2B5EF4-FFF2-40B4-BE49-F238E27FC236}">
                <a16:creationId xmlns="" xmlns:a16="http://schemas.microsoft.com/office/drawing/2014/main" id="{1F3715B2-1E8B-4E9C-902C-CD99B7643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64" y="5671546"/>
            <a:ext cx="960934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FFC000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6504</a:t>
            </a:r>
          </a:p>
          <a:p>
            <a:pPr algn="ctr" eaLnBrk="1" hangingPunct="1"/>
            <a:r>
              <a:rPr lang="ru-RU" altLang="ru-RU" sz="1050" dirty="0" smtClean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голов</a:t>
            </a:r>
            <a:endParaRPr lang="ru-RU" altLang="ru-RU" sz="1050" dirty="0">
              <a:solidFill>
                <a:schemeClr val="dk1"/>
              </a:solidFill>
              <a:latin typeface="+mn-lt"/>
              <a:cs typeface="Arial"/>
            </a:endParaRPr>
          </a:p>
        </p:txBody>
      </p:sp>
      <p:sp>
        <p:nvSpPr>
          <p:cNvPr id="153" name="Google Shape;392;p9">
            <a:extLst>
              <a:ext uri="{FF2B5EF4-FFF2-40B4-BE49-F238E27FC236}">
                <a16:creationId xmlns="" xmlns:a16="http://schemas.microsoft.com/office/drawing/2014/main" id="{426EDC87-8222-485B-99B8-322CF063F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559" y="5648463"/>
            <a:ext cx="1208626" cy="55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/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Поголовье крупного рогатого скота</a:t>
            </a:r>
            <a:endParaRPr lang="ru-RU" altLang="ru-RU" sz="10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54" name="Google Shape;391;p9">
            <a:extLst>
              <a:ext uri="{FF2B5EF4-FFF2-40B4-BE49-F238E27FC236}">
                <a16:creationId xmlns="" xmlns:a16="http://schemas.microsoft.com/office/drawing/2014/main" id="{6442D4A4-EBB8-4804-B00C-7AFC9A08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17" y="5671546"/>
            <a:ext cx="960934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6768</a:t>
            </a:r>
          </a:p>
          <a:p>
            <a:pPr algn="ctr" eaLnBrk="1" hangingPunct="1"/>
            <a:r>
              <a:rPr lang="ru-RU" altLang="ru-RU" sz="105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кг</a:t>
            </a:r>
            <a:endParaRPr lang="ru-RU" altLang="ru-RU" sz="1050" dirty="0">
              <a:solidFill>
                <a:schemeClr val="dk1"/>
              </a:solidFill>
              <a:latin typeface="+mn-lt"/>
              <a:cs typeface="Arial"/>
            </a:endParaRPr>
          </a:p>
        </p:txBody>
      </p:sp>
      <p:sp>
        <p:nvSpPr>
          <p:cNvPr id="155" name="Google Shape;392;p9">
            <a:extLst>
              <a:ext uri="{FF2B5EF4-FFF2-40B4-BE49-F238E27FC236}">
                <a16:creationId xmlns="" xmlns:a16="http://schemas.microsoft.com/office/drawing/2014/main" id="{3ED2A6C2-1CE4-4586-A937-D936C215A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542" y="5648463"/>
            <a:ext cx="960934" cy="55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/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Надой молока за </a:t>
            </a:r>
          </a:p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1 корову </a:t>
            </a:r>
            <a:endParaRPr lang="ru-RU" altLang="ru-RU" sz="1000" dirty="0">
              <a:solidFill>
                <a:schemeClr val="dk1"/>
              </a:solidFill>
              <a:latin typeface="+mn-lt"/>
            </a:endParaRPr>
          </a:p>
        </p:txBody>
      </p:sp>
      <p:cxnSp>
        <p:nvCxnSpPr>
          <p:cNvPr id="156" name="Google Shape;396;p9">
            <a:extLst>
              <a:ext uri="{FF2B5EF4-FFF2-40B4-BE49-F238E27FC236}">
                <a16:creationId xmlns="" xmlns:a16="http://schemas.microsoft.com/office/drawing/2014/main" id="{9FAA740A-5366-4664-8512-28B4C2E43C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89812" y="5674616"/>
            <a:ext cx="0" cy="50165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" name="Google Shape;396;p9">
            <a:extLst>
              <a:ext uri="{FF2B5EF4-FFF2-40B4-BE49-F238E27FC236}">
                <a16:creationId xmlns="" xmlns:a16="http://schemas.microsoft.com/office/drawing/2014/main" id="{19C0C8D8-387D-423D-9633-72ED984895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0794" y="5674616"/>
            <a:ext cx="0" cy="50165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" name="Google Shape;391;p9">
            <a:extLst>
              <a:ext uri="{FF2B5EF4-FFF2-40B4-BE49-F238E27FC236}">
                <a16:creationId xmlns="" xmlns:a16="http://schemas.microsoft.com/office/drawing/2014/main" id="{32504BF3-331E-4757-8CB4-69C5DC709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551" y="5671546"/>
            <a:ext cx="1031515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20</a:t>
            </a:r>
            <a:endParaRPr lang="ru-RU" altLang="ru-RU" sz="1600" b="1" dirty="0">
              <a:solidFill>
                <a:schemeClr val="bg2"/>
              </a:solidFill>
              <a:latin typeface="Montserrat Bold" pitchFamily="2" charset="-52"/>
              <a:cs typeface="Arial"/>
              <a:sym typeface="Arial" panose="020B0604020202020204" pitchFamily="34" charset="0"/>
            </a:endParaRPr>
          </a:p>
          <a:p>
            <a:pPr algn="ctr" eaLnBrk="1" hangingPunct="1"/>
            <a:r>
              <a:rPr lang="ru-RU" altLang="ru-RU" sz="1050" dirty="0" err="1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т</a:t>
            </a:r>
            <a:r>
              <a:rPr lang="ru-RU" altLang="ru-RU" sz="1050" dirty="0" err="1" smtClean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ыс</a:t>
            </a:r>
            <a:r>
              <a:rPr lang="ru-RU" altLang="ru-RU" sz="1050" dirty="0" smtClean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 тонн</a:t>
            </a:r>
            <a:endParaRPr lang="ru-RU" altLang="ru-RU" sz="1050" dirty="0">
              <a:solidFill>
                <a:schemeClr val="dk1"/>
              </a:solidFill>
              <a:latin typeface="+mn-lt"/>
              <a:cs typeface="Arial"/>
            </a:endParaRPr>
          </a:p>
        </p:txBody>
      </p:sp>
      <p:sp>
        <p:nvSpPr>
          <p:cNvPr id="159" name="Google Shape;392;p9">
            <a:extLst>
              <a:ext uri="{FF2B5EF4-FFF2-40B4-BE49-F238E27FC236}">
                <a16:creationId xmlns="" xmlns:a16="http://schemas.microsoft.com/office/drawing/2014/main" id="{54D1BCDC-0F00-4CF3-A6B0-BFA462B69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053" y="5725407"/>
            <a:ext cx="1484157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/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Производство молока </a:t>
            </a:r>
            <a:endParaRPr lang="ru-RU" altLang="ru-RU" sz="1000" dirty="0">
              <a:solidFill>
                <a:schemeClr val="dk1"/>
              </a:solidFill>
              <a:latin typeface="+mn-lt"/>
            </a:endParaRPr>
          </a:p>
        </p:txBody>
      </p:sp>
      <p:cxnSp>
        <p:nvCxnSpPr>
          <p:cNvPr id="160" name="Google Shape;396;p9">
            <a:extLst>
              <a:ext uri="{FF2B5EF4-FFF2-40B4-BE49-F238E27FC236}">
                <a16:creationId xmlns="" xmlns:a16="http://schemas.microsoft.com/office/drawing/2014/main" id="{29D32AD3-C64F-4A9D-B744-7968F9DE89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53053" y="5674616"/>
            <a:ext cx="0" cy="50165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" name="Google Shape;391;p9">
            <a:extLst>
              <a:ext uri="{FF2B5EF4-FFF2-40B4-BE49-F238E27FC236}">
                <a16:creationId xmlns="" xmlns:a16="http://schemas.microsoft.com/office/drawing/2014/main" id="{4E2B80BF-41CE-4B2F-9D28-035750E66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517" y="6443195"/>
            <a:ext cx="960934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420</a:t>
            </a:r>
          </a:p>
          <a:p>
            <a:pPr algn="ctr" eaLnBrk="1" hangingPunct="1"/>
            <a:r>
              <a:rPr lang="ru-RU" altLang="ru-RU" sz="1050" dirty="0" smtClean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голов</a:t>
            </a:r>
            <a:endParaRPr lang="ru-RU" altLang="ru-RU" sz="1050" dirty="0">
              <a:solidFill>
                <a:schemeClr val="dk1"/>
              </a:solidFill>
              <a:latin typeface="+mn-lt"/>
              <a:cs typeface="Arial"/>
            </a:endParaRPr>
          </a:p>
        </p:txBody>
      </p:sp>
      <p:sp>
        <p:nvSpPr>
          <p:cNvPr id="176" name="Google Shape;392;p9">
            <a:extLst>
              <a:ext uri="{FF2B5EF4-FFF2-40B4-BE49-F238E27FC236}">
                <a16:creationId xmlns="" xmlns:a16="http://schemas.microsoft.com/office/drawing/2014/main" id="{D0309C87-25A5-48B6-A757-03C0DE9EA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671" y="6497056"/>
            <a:ext cx="1040853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/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Поголовье овец</a:t>
            </a:r>
            <a:endParaRPr lang="ru-RU" altLang="ru-RU" sz="10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77" name="Google Shape;391;p9">
            <a:extLst>
              <a:ext uri="{FF2B5EF4-FFF2-40B4-BE49-F238E27FC236}">
                <a16:creationId xmlns="" xmlns:a16="http://schemas.microsoft.com/office/drawing/2014/main" id="{0196E8E6-92DC-4C85-8527-AAAC2F41F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653" y="6443195"/>
            <a:ext cx="960934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8,4</a:t>
            </a:r>
          </a:p>
          <a:p>
            <a:pPr algn="ctr" eaLnBrk="1" hangingPunct="1"/>
            <a:r>
              <a:rPr lang="ru-RU" altLang="ru-RU" sz="1050" dirty="0">
                <a:solidFill>
                  <a:schemeClr val="dk1"/>
                </a:solidFill>
                <a:latin typeface="+mn-lt"/>
                <a:cs typeface="Arial"/>
              </a:rPr>
              <a:t>тонн</a:t>
            </a:r>
          </a:p>
        </p:txBody>
      </p:sp>
      <p:sp>
        <p:nvSpPr>
          <p:cNvPr id="178" name="Google Shape;392;p9">
            <a:extLst>
              <a:ext uri="{FF2B5EF4-FFF2-40B4-BE49-F238E27FC236}">
                <a16:creationId xmlns="" xmlns:a16="http://schemas.microsoft.com/office/drawing/2014/main" id="{3B60B224-8709-4711-979F-053FABB4D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897" y="6497056"/>
            <a:ext cx="1578227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/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Производство овечьего молока</a:t>
            </a:r>
            <a:endParaRPr lang="ru-RU" altLang="ru-RU" sz="1000" dirty="0">
              <a:solidFill>
                <a:schemeClr val="dk1"/>
              </a:solidFill>
              <a:latin typeface="+mn-lt"/>
            </a:endParaRPr>
          </a:p>
        </p:txBody>
      </p:sp>
      <p:cxnSp>
        <p:nvCxnSpPr>
          <p:cNvPr id="179" name="Google Shape;396;p9">
            <a:extLst>
              <a:ext uri="{FF2B5EF4-FFF2-40B4-BE49-F238E27FC236}">
                <a16:creationId xmlns="" xmlns:a16="http://schemas.microsoft.com/office/drawing/2014/main" id="{3A791C70-8814-4A52-98B7-004B5C460C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2865" y="6450496"/>
            <a:ext cx="0" cy="493188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Google Shape;396;p9">
            <a:extLst>
              <a:ext uri="{FF2B5EF4-FFF2-40B4-BE49-F238E27FC236}">
                <a16:creationId xmlns="" xmlns:a16="http://schemas.microsoft.com/office/drawing/2014/main" id="{2E937F03-9C2C-4D40-A9E4-D0FDF9B12F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1770" y="6450496"/>
            <a:ext cx="0" cy="493188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" name="Google Shape;314;p6">
            <a:extLst>
              <a:ext uri="{FF2B5EF4-FFF2-40B4-BE49-F238E27FC236}">
                <a16:creationId xmlns="" xmlns:a16="http://schemas.microsoft.com/office/drawing/2014/main" id="{DA006F5A-D27A-460D-8BAA-490998443204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="" xmlns:a16="http://schemas.microsoft.com/office/drawing/2014/main" id="{5FAE274B-41AB-4884-96F0-02264F099030}"/>
              </a:ext>
            </a:extLst>
          </p:cNvPr>
          <p:cNvSpPr/>
          <p:nvPr/>
        </p:nvSpPr>
        <p:spPr>
          <a:xfrm>
            <a:off x="808246" y="1334866"/>
            <a:ext cx="5559618" cy="3281551"/>
          </a:xfrm>
          <a:prstGeom prst="roundRect">
            <a:avLst>
              <a:gd name="adj" fmla="val 7948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>
              <a:solidFill>
                <a:srgbClr val="000000"/>
              </a:solidFill>
              <a:latin typeface="Arial"/>
              <a:cs typeface="Calibri"/>
            </a:endParaRPr>
          </a:p>
        </p:txBody>
      </p:sp>
      <p:sp>
        <p:nvSpPr>
          <p:cNvPr id="136" name="Текст 1">
            <a:extLst>
              <a:ext uri="{FF2B5EF4-FFF2-40B4-BE49-F238E27FC236}">
                <a16:creationId xmlns="" xmlns:a16="http://schemas.microsoft.com/office/drawing/2014/main" id="{5276B279-D8F9-49EB-A3B0-DAA0B17CCFAE}"/>
              </a:ext>
            </a:extLst>
          </p:cNvPr>
          <p:cNvSpPr txBox="1">
            <a:spLocks/>
          </p:cNvSpPr>
          <p:nvPr/>
        </p:nvSpPr>
        <p:spPr>
          <a:xfrm>
            <a:off x="2511631" y="3992073"/>
            <a:ext cx="1974884" cy="414916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68580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/>
              <a:t>Строительство</a:t>
            </a:r>
          </a:p>
        </p:txBody>
      </p:sp>
      <p:sp>
        <p:nvSpPr>
          <p:cNvPr id="137" name="Текст 10">
            <a:extLst>
              <a:ext uri="{FF2B5EF4-FFF2-40B4-BE49-F238E27FC236}">
                <a16:creationId xmlns="" xmlns:a16="http://schemas.microsoft.com/office/drawing/2014/main" id="{7255663B-DDBF-426C-916E-AE242F5917D1}"/>
              </a:ext>
            </a:extLst>
          </p:cNvPr>
          <p:cNvSpPr txBox="1">
            <a:spLocks/>
          </p:cNvSpPr>
          <p:nvPr/>
        </p:nvSpPr>
        <p:spPr>
          <a:xfrm>
            <a:off x="3653511" y="2143501"/>
            <a:ext cx="2799009" cy="757764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/>
              <a:t>Сельское, лесное хозяйство</a:t>
            </a:r>
          </a:p>
        </p:txBody>
      </p:sp>
      <p:sp>
        <p:nvSpPr>
          <p:cNvPr id="138" name="Текст 8">
            <a:extLst>
              <a:ext uri="{FF2B5EF4-FFF2-40B4-BE49-F238E27FC236}">
                <a16:creationId xmlns="" xmlns:a16="http://schemas.microsoft.com/office/drawing/2014/main" id="{66811D55-0E40-491D-BB73-C6B6A0D7AFB6}"/>
              </a:ext>
            </a:extLst>
          </p:cNvPr>
          <p:cNvSpPr txBox="1">
            <a:spLocks/>
          </p:cNvSpPr>
          <p:nvPr/>
        </p:nvSpPr>
        <p:spPr>
          <a:xfrm>
            <a:off x="807283" y="1794110"/>
            <a:ext cx="2886052" cy="1330909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500" dirty="0"/>
              <a:t>Обрабатывающие производства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/>
              <a:t>(машиностроение, деревообработка, производство металлических изделий,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/>
              <a:t>прочего оборудования)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0C4F0DCF-C506-4326-8BE2-226CFB87F5E8}"/>
              </a:ext>
            </a:extLst>
          </p:cNvPr>
          <p:cNvSpPr txBox="1"/>
          <p:nvPr/>
        </p:nvSpPr>
        <p:spPr>
          <a:xfrm>
            <a:off x="977712" y="2952756"/>
            <a:ext cx="25451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600" b="1">
                <a:solidFill>
                  <a:srgbClr val="FFC000"/>
                </a:solidFill>
                <a:latin typeface="Montserrat SemiBold" pitchFamily="2" charset="-52"/>
              </a:defRPr>
            </a:lvl1pPr>
          </a:lstStyle>
          <a:p>
            <a:r>
              <a:rPr lang="ru-RU" sz="1500" dirty="0" smtClean="0">
                <a:solidFill>
                  <a:schemeClr val="bg2"/>
                </a:solidFill>
              </a:rPr>
              <a:t>53 </a:t>
            </a:r>
            <a:r>
              <a:rPr lang="ru-RU" sz="1500" dirty="0">
                <a:solidFill>
                  <a:schemeClr val="bg2"/>
                </a:solidFill>
              </a:rPr>
              <a:t>предприятия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5230FD45-2AF3-47C8-AE04-FF10F01B3664}"/>
              </a:ext>
            </a:extLst>
          </p:cNvPr>
          <p:cNvSpPr txBox="1"/>
          <p:nvPr/>
        </p:nvSpPr>
        <p:spPr>
          <a:xfrm>
            <a:off x="2511631" y="4202186"/>
            <a:ext cx="1974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FFC000"/>
                </a:solidFill>
                <a:latin typeface="Montserrat SemiBold" pitchFamily="2" charset="-52"/>
              </a:defRPr>
            </a:lvl1pPr>
          </a:lstStyle>
          <a:p>
            <a:r>
              <a:rPr lang="ru-RU" sz="1500" dirty="0" smtClean="0">
                <a:solidFill>
                  <a:schemeClr val="bg2"/>
                </a:solidFill>
              </a:rPr>
              <a:t>35 </a:t>
            </a:r>
            <a:r>
              <a:rPr lang="ru-RU" sz="1500" dirty="0">
                <a:solidFill>
                  <a:schemeClr val="bg2"/>
                </a:solidFill>
              </a:rPr>
              <a:t>п</a:t>
            </a:r>
            <a:r>
              <a:rPr lang="ru-RU" sz="1500" dirty="0">
                <a:solidFill>
                  <a:srgbClr val="FFCC00"/>
                </a:solidFill>
              </a:rPr>
              <a:t>ред</a:t>
            </a:r>
            <a:r>
              <a:rPr lang="ru-RU" sz="1500" dirty="0">
                <a:solidFill>
                  <a:schemeClr val="bg2"/>
                </a:solidFill>
              </a:rPr>
              <a:t>приятий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86BFAA76-8097-49B9-A86A-88A0CD08D473}"/>
              </a:ext>
            </a:extLst>
          </p:cNvPr>
          <p:cNvSpPr txBox="1"/>
          <p:nvPr/>
        </p:nvSpPr>
        <p:spPr>
          <a:xfrm>
            <a:off x="3780418" y="2946984"/>
            <a:ext cx="25451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FFC000"/>
                </a:solidFill>
                <a:latin typeface="Montserrat SemiBold" pitchFamily="2" charset="-52"/>
              </a:defRPr>
            </a:lvl1pPr>
          </a:lstStyle>
          <a:p>
            <a:r>
              <a:rPr lang="ru-RU" sz="1500" dirty="0" smtClean="0">
                <a:solidFill>
                  <a:schemeClr val="bg2"/>
                </a:solidFill>
              </a:rPr>
              <a:t>36 </a:t>
            </a:r>
            <a:r>
              <a:rPr lang="ru-RU" sz="1500" dirty="0">
                <a:solidFill>
                  <a:schemeClr val="bg2"/>
                </a:solidFill>
              </a:rPr>
              <a:t>предприятий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16B624-46D5-453E-8263-3E9235C65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575" y="1497013"/>
            <a:ext cx="553468" cy="55346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FDFD09C7-5891-4B80-8933-47DD5D3B1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166" y="1462119"/>
            <a:ext cx="581698" cy="58169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30948A3-E980-4576-8661-60EB31C8B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7696" y="3440674"/>
            <a:ext cx="502755" cy="502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инистерство ЯО">
      <a:dk1>
        <a:srgbClr val="2B2A29"/>
      </a:dk1>
      <a:lt1>
        <a:sysClr val="window" lastClr="FFFFFF"/>
      </a:lt1>
      <a:dk2>
        <a:srgbClr val="FFCC00"/>
      </a:dk2>
      <a:lt2>
        <a:srgbClr val="AD4582"/>
      </a:lt2>
      <a:accent1>
        <a:srgbClr val="2B2A29"/>
      </a:accent1>
      <a:accent2>
        <a:srgbClr val="3C3C3B"/>
      </a:accent2>
      <a:accent3>
        <a:srgbClr val="A5A5A5"/>
      </a:accent3>
      <a:accent4>
        <a:srgbClr val="2DD700"/>
      </a:accent4>
      <a:accent5>
        <a:srgbClr val="F5001D"/>
      </a:accent5>
      <a:accent6>
        <a:srgbClr val="FFD940"/>
      </a:accent6>
      <a:hlink>
        <a:srgbClr val="3016B0"/>
      </a:hlink>
      <a:folHlink>
        <a:srgbClr val="954F72"/>
      </a:folHlink>
    </a:clrScheme>
    <a:fontScheme name="Министерство ЯО">
      <a:majorFont>
        <a:latin typeface="Montserrat Black"/>
        <a:ea typeface="Helvetica"/>
        <a:cs typeface="Helvetica"/>
      </a:majorFont>
      <a:minorFont>
        <a:latin typeface="Montserrat regular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9772</TotalTime>
  <Words>1770</Words>
  <Application>Microsoft Office PowerPoint</Application>
  <PresentationFormat>Лист A4 (210x297 мм)</PresentationFormat>
  <Paragraphs>478</Paragraphs>
  <Slides>28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Гаврилов-Ямского муниципального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Ростовский муниципальный район</dc:title>
  <dc:creator>Елизавета Меллис</dc:creator>
  <cp:lastModifiedBy>oepdi_1</cp:lastModifiedBy>
  <cp:revision>184</cp:revision>
  <dcterms:created xsi:type="dcterms:W3CDTF">2023-10-29T17:48:03Z</dcterms:created>
  <dcterms:modified xsi:type="dcterms:W3CDTF">2024-05-27T11:19:10Z</dcterms:modified>
</cp:coreProperties>
</file>